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7"/>
  </p:notesMasterIdLst>
  <p:sldIdLst>
    <p:sldId id="256" r:id="rId2"/>
    <p:sldId id="319" r:id="rId3"/>
    <p:sldId id="257" r:id="rId4"/>
    <p:sldId id="261" r:id="rId5"/>
    <p:sldId id="344" r:id="rId6"/>
    <p:sldId id="264" r:id="rId7"/>
    <p:sldId id="269" r:id="rId8"/>
    <p:sldId id="346" r:id="rId9"/>
    <p:sldId id="258" r:id="rId10"/>
    <p:sldId id="259" r:id="rId11"/>
    <p:sldId id="260" r:id="rId12"/>
    <p:sldId id="262" r:id="rId13"/>
    <p:sldId id="268" r:id="rId14"/>
    <p:sldId id="263" r:id="rId15"/>
    <p:sldId id="265" r:id="rId16"/>
    <p:sldId id="299" r:id="rId17"/>
    <p:sldId id="329" r:id="rId18"/>
    <p:sldId id="330" r:id="rId19"/>
    <p:sldId id="270" r:id="rId20"/>
    <p:sldId id="316" r:id="rId21"/>
    <p:sldId id="317" r:id="rId22"/>
    <p:sldId id="339" r:id="rId23"/>
    <p:sldId id="332" r:id="rId24"/>
    <p:sldId id="320" r:id="rId25"/>
    <p:sldId id="322" r:id="rId26"/>
    <p:sldId id="266" r:id="rId27"/>
    <p:sldId id="272" r:id="rId28"/>
    <p:sldId id="334" r:id="rId29"/>
    <p:sldId id="271" r:id="rId30"/>
    <p:sldId id="273" r:id="rId31"/>
    <p:sldId id="274" r:id="rId32"/>
    <p:sldId id="275" r:id="rId33"/>
    <p:sldId id="335" r:id="rId34"/>
    <p:sldId id="276" r:id="rId35"/>
    <p:sldId id="277" r:id="rId36"/>
    <p:sldId id="336" r:id="rId37"/>
    <p:sldId id="278" r:id="rId38"/>
    <p:sldId id="279" r:id="rId39"/>
    <p:sldId id="281" r:id="rId40"/>
    <p:sldId id="267" r:id="rId41"/>
    <p:sldId id="297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5" r:id="rId50"/>
    <p:sldId id="308" r:id="rId51"/>
    <p:sldId id="310" r:id="rId52"/>
    <p:sldId id="311" r:id="rId53"/>
    <p:sldId id="312" r:id="rId54"/>
    <p:sldId id="313" r:id="rId55"/>
    <p:sldId id="314" r:id="rId56"/>
    <p:sldId id="315" r:id="rId57"/>
    <p:sldId id="321" r:id="rId58"/>
    <p:sldId id="343" r:id="rId59"/>
    <p:sldId id="323" r:id="rId60"/>
    <p:sldId id="325" r:id="rId61"/>
    <p:sldId id="328" r:id="rId62"/>
    <p:sldId id="342" r:id="rId63"/>
    <p:sldId id="333" r:id="rId64"/>
    <p:sldId id="318" r:id="rId65"/>
    <p:sldId id="345" r:id="rId6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204"/>
    <a:srgbClr val="25D366"/>
    <a:srgbClr val="2E1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907" autoAdjust="0"/>
    <p:restoredTop sz="94374" autoAdjust="0"/>
  </p:normalViewPr>
  <p:slideViewPr>
    <p:cSldViewPr snapToGrid="0">
      <p:cViewPr varScale="1">
        <p:scale>
          <a:sx n="63" d="100"/>
          <a:sy n="63" d="100"/>
        </p:scale>
        <p:origin x="760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45E173B-FF01-4969-98C8-502DFFFA262A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29B671-0F54-41B1-A59C-21CFD416D3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653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91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461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832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583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939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80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985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6431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571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10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868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E91A0-3399-4383-9AAE-5DE580A42BD8}" type="datetimeFigureOut">
              <a:rPr lang="he-IL" smtClean="0"/>
              <a:t>ג'/אדר ב/תשפ"ד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CF4E-58D0-4F1B-A634-B1943C7DF2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44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jp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20.jp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.jpg"/><Relationship Id="rId7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g"/><Relationship Id="rId7" Type="http://schemas.openxmlformats.org/officeDocument/2006/relationships/image" Target="../media/image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3.jpe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115.jpeg"/><Relationship Id="rId10" Type="http://schemas.openxmlformats.org/officeDocument/2006/relationships/image" Target="../media/image118.jpeg"/><Relationship Id="rId4" Type="http://schemas.openxmlformats.org/officeDocument/2006/relationships/image" Target="../media/image114.jpg"/><Relationship Id="rId9" Type="http://schemas.openxmlformats.org/officeDocument/2006/relationships/image" Target="../media/image11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microsoft.com/office/2007/relationships/hdphoto" Target="../media/hdphoto2.wdp"/><Relationship Id="rId4" Type="http://schemas.openxmlformats.org/officeDocument/2006/relationships/image" Target="../media/image14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g"/><Relationship Id="rId7" Type="http://schemas.openxmlformats.org/officeDocument/2006/relationships/image" Target="../media/image1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g"/><Relationship Id="rId9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162.jpg"/><Relationship Id="rId7" Type="http://schemas.openxmlformats.org/officeDocument/2006/relationships/image" Target="../media/image1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g"/><Relationship Id="rId11" Type="http://schemas.openxmlformats.org/officeDocument/2006/relationships/image" Target="../media/image170.jpg"/><Relationship Id="rId5" Type="http://schemas.openxmlformats.org/officeDocument/2006/relationships/image" Target="../media/image164.jpg"/><Relationship Id="rId10" Type="http://schemas.openxmlformats.org/officeDocument/2006/relationships/image" Target="../media/image169.jpg"/><Relationship Id="rId4" Type="http://schemas.openxmlformats.org/officeDocument/2006/relationships/image" Target="../media/image163.jpg"/><Relationship Id="rId9" Type="http://schemas.openxmlformats.org/officeDocument/2006/relationships/image" Target="../media/image1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-208549"/>
            <a:ext cx="12288252" cy="3259873"/>
          </a:xfrm>
        </p:spPr>
        <p:txBody>
          <a:bodyPr>
            <a:noAutofit/>
          </a:bodyPr>
          <a:lstStyle/>
          <a:p>
            <a:r>
              <a:rPr lang="he-IL" sz="10000" b="1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  <a:cs typeface="+mn-cs"/>
              </a:rPr>
              <a:t>כנס הארגון הישראלי</a:t>
            </a:r>
            <a:br>
              <a:rPr lang="he-IL" sz="10000" b="1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  <a:cs typeface="+mn-cs"/>
              </a:rPr>
            </a:br>
            <a:r>
              <a:rPr lang="he-IL" sz="10000" b="1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  <a:cs typeface="+mn-cs"/>
              </a:rPr>
              <a:t>למדריכי טיולים בחו"ל</a:t>
            </a:r>
            <a:endParaRPr lang="he-IL" sz="10000" dirty="0">
              <a:solidFill>
                <a:schemeClr val="bg1"/>
              </a:solidFill>
              <a:latin typeface="David" panose="020E0502060401010101" pitchFamily="34" charset="-79"/>
              <a:cs typeface="+mn-cs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0" y="5037221"/>
            <a:ext cx="12192000" cy="1788695"/>
          </a:xfrm>
          <a:prstGeom prst="rect">
            <a:avLst/>
          </a:prstGeo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3694456" y="2236894"/>
            <a:ext cx="4780251" cy="2922011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5000" b="1" dirty="0">
                <a:solidFill>
                  <a:srgbClr val="FFFF00"/>
                </a:solidFill>
                <a:latin typeface="David" panose="020E0502060401010101" pitchFamily="34" charset="-79"/>
                <a:ea typeface="Calibri" panose="020F0502020204030204" pitchFamily="34" charset="0"/>
                <a:cs typeface="+mn-cs"/>
              </a:rPr>
              <a:t>2023</a:t>
            </a:r>
            <a:endParaRPr lang="he-IL" sz="15000" dirty="0">
              <a:solidFill>
                <a:srgbClr val="FFFF00"/>
              </a:solidFill>
              <a:latin typeface="David" panose="020E0502060401010101" pitchFamily="34" charset="-7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3469582" y="-214782"/>
            <a:ext cx="54142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בחירות</a:t>
            </a:r>
            <a:endParaRPr lang="he-IL" sz="6600" b="1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874294" y="963996"/>
            <a:ext cx="10940716" cy="4537400"/>
            <a:chOff x="188243" y="539980"/>
            <a:chExt cx="11506452" cy="4772025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1" t="10336" r="32345" b="-532"/>
            <a:stretch/>
          </p:blipFill>
          <p:spPr>
            <a:xfrm>
              <a:off x="7748336" y="565586"/>
              <a:ext cx="3946359" cy="4695872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6" r="1907" b="6208"/>
            <a:stretch/>
          </p:blipFill>
          <p:spPr>
            <a:xfrm>
              <a:off x="4379995" y="544395"/>
              <a:ext cx="3223461" cy="4738255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43" y="539980"/>
              <a:ext cx="4019550" cy="4772025"/>
            </a:xfrm>
            <a:prstGeom prst="rect">
              <a:avLst/>
            </a:prstGeom>
          </p:spPr>
        </p:pic>
      </p:grpSp>
      <p:sp>
        <p:nvSpPr>
          <p:cNvPr id="12" name="מלבן 11"/>
          <p:cNvSpPr/>
          <p:nvPr/>
        </p:nvSpPr>
        <p:spPr>
          <a:xfrm>
            <a:off x="635061" y="5390663"/>
            <a:ext cx="11083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נורית אשכנזי (יו"ר)     יהודית ישראל             לינדה ברנס</a:t>
            </a:r>
          </a:p>
        </p:txBody>
      </p:sp>
      <p:sp>
        <p:nvSpPr>
          <p:cNvPr id="11" name="מלבן 10"/>
          <p:cNvSpPr/>
          <p:nvPr/>
        </p:nvSpPr>
        <p:spPr>
          <a:xfrm>
            <a:off x="8594206" y="6027003"/>
            <a:ext cx="3476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414294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147" y="1083662"/>
            <a:ext cx="3449052" cy="448774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8603869" y="5615330"/>
            <a:ext cx="2691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יו"ר יוסי הרשקוביץ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5905401" y="-209277"/>
            <a:ext cx="5389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תקנון</a:t>
            </a:r>
            <a:endParaRPr lang="he-IL" sz="7200" b="1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4"/>
          <a:stretch/>
        </p:blipFill>
        <p:spPr>
          <a:xfrm>
            <a:off x="2989086" y="258910"/>
            <a:ext cx="1858194" cy="245104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12978" r="9857"/>
          <a:stretch/>
        </p:blipFill>
        <p:spPr>
          <a:xfrm>
            <a:off x="884087" y="252725"/>
            <a:ext cx="1831428" cy="2482825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22180" r="15158" b="20202"/>
          <a:stretch/>
        </p:blipFill>
        <p:spPr>
          <a:xfrm>
            <a:off x="5149516" y="1095805"/>
            <a:ext cx="3102784" cy="446939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6" y="3210446"/>
            <a:ext cx="3963194" cy="2473539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>
            <a:off x="1742841" y="5639216"/>
            <a:ext cx="1933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סמי </a:t>
            </a:r>
            <a:r>
              <a:rPr lang="he-IL" sz="2400" b="1" dirty="0" err="1">
                <a:solidFill>
                  <a:schemeClr val="bg1"/>
                </a:solidFill>
              </a:rPr>
              <a:t>אלברנס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884086" y="2717802"/>
            <a:ext cx="3924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תמר פלד-רן         חיים מנדה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6170893" y="5579604"/>
            <a:ext cx="1535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אלי אהרון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8600167" y="6027003"/>
            <a:ext cx="3476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246431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2103557" y="40106"/>
            <a:ext cx="8940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0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הצעות עבודה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681230" y="5381945"/>
            <a:ext cx="10872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</a:rPr>
              <a:t>נעמי ניר                   אלי הראל                </a:t>
            </a:r>
            <a:r>
              <a:rPr lang="he-IL" sz="2800" b="1" dirty="0" err="1">
                <a:solidFill>
                  <a:schemeClr val="bg1"/>
                </a:solidFill>
              </a:rPr>
              <a:t>קליר</a:t>
            </a:r>
            <a:r>
              <a:rPr lang="he-IL" sz="2800" b="1" dirty="0">
                <a:solidFill>
                  <a:schemeClr val="bg1"/>
                </a:solidFill>
              </a:rPr>
              <a:t> בלס           יוסי הרשקוביץ</a:t>
            </a:r>
            <a:r>
              <a:rPr lang="en-US" sz="2800" b="1" dirty="0">
                <a:solidFill>
                  <a:schemeClr val="bg1"/>
                </a:solidFill>
              </a:rPr>
              <a:t>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78" y="1636295"/>
            <a:ext cx="2754525" cy="3672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23637" r="3608" b="15353"/>
          <a:stretch/>
        </p:blipFill>
        <p:spPr>
          <a:xfrm>
            <a:off x="9240534" y="1652429"/>
            <a:ext cx="2737478" cy="3652379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0" y="1648281"/>
            <a:ext cx="2594090" cy="365652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t="11971" r="18823" b="3521"/>
          <a:stretch/>
        </p:blipFill>
        <p:spPr>
          <a:xfrm>
            <a:off x="3427745" y="1640062"/>
            <a:ext cx="2737479" cy="3617873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8457263" y="6029175"/>
            <a:ext cx="3826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289362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3105430" y="-328934"/>
            <a:ext cx="6386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0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</a:t>
            </a:r>
            <a:r>
              <a:rPr lang="he-IL" sz="8000" b="1" dirty="0" err="1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דסקים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759435" y="5427213"/>
            <a:ext cx="10863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 </a:t>
            </a:r>
            <a:r>
              <a:rPr lang="he-IL" sz="3600" dirty="0">
                <a:solidFill>
                  <a:schemeClr val="bg1"/>
                </a:solidFill>
              </a:rPr>
              <a:t>יו"ר זהר אשכר          יוסי הרשקוביץ         שמואל </a:t>
            </a:r>
            <a:r>
              <a:rPr lang="he-IL" sz="3600" dirty="0" err="1">
                <a:solidFill>
                  <a:schemeClr val="bg1"/>
                </a:solidFill>
              </a:rPr>
              <a:t>מורציאנו</a:t>
            </a:r>
            <a:r>
              <a:rPr lang="he-IL" sz="3600" dirty="0">
                <a:solidFill>
                  <a:schemeClr val="bg1"/>
                </a:solidFill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0687" b="5835"/>
          <a:stretch/>
        </p:blipFill>
        <p:spPr>
          <a:xfrm>
            <a:off x="8115302" y="974409"/>
            <a:ext cx="3714750" cy="446671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89" y="994505"/>
            <a:ext cx="3415986" cy="4483214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8626499" y="6051061"/>
            <a:ext cx="3436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" y="971271"/>
            <a:ext cx="3487963" cy="45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6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2328857" y="-57352"/>
            <a:ext cx="7793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0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קרן עזרה הדדית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547141" y="5254653"/>
            <a:ext cx="1151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chemeClr val="bg1"/>
                </a:solidFill>
              </a:rPr>
              <a:t>יו"ר עופרה קידר     אבי סופר         מיכל סגל       יוסי הרשקוביץ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/>
          <a:stretch/>
        </p:blipFill>
        <p:spPr>
          <a:xfrm>
            <a:off x="9432758" y="1447856"/>
            <a:ext cx="2597880" cy="374686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2584"/>
            <a:ext cx="2654826" cy="374213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r="22530"/>
          <a:stretch/>
        </p:blipFill>
        <p:spPr>
          <a:xfrm>
            <a:off x="6418340" y="1447073"/>
            <a:ext cx="2833865" cy="373501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8207" r="25783" b="6617"/>
          <a:stretch/>
        </p:blipFill>
        <p:spPr>
          <a:xfrm>
            <a:off x="3410950" y="1447073"/>
            <a:ext cx="2814519" cy="3735010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8626499" y="6051061"/>
            <a:ext cx="3436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2679439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6661677" y="0"/>
            <a:ext cx="5462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000" b="1" dirty="0">
                <a:solidFill>
                  <a:srgbClr val="FFFF00"/>
                </a:solidFill>
                <a:latin typeface="FbMasa" panose="02020503050405020304" pitchFamily="18" charset="-79"/>
              </a:rPr>
              <a:t>וועדת סטאז'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443442" y="5551797"/>
            <a:ext cx="1143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שמואל </a:t>
            </a:r>
            <a:r>
              <a:rPr lang="he-IL" sz="2800" dirty="0" err="1">
                <a:solidFill>
                  <a:schemeClr val="bg1"/>
                </a:solidFill>
              </a:rPr>
              <a:t>מרציאנו</a:t>
            </a:r>
            <a:r>
              <a:rPr lang="he-IL" sz="2800" dirty="0">
                <a:solidFill>
                  <a:schemeClr val="bg1"/>
                </a:solidFill>
              </a:rPr>
              <a:t> (יו"ר)      יפתח מעוז      ריקי מרדכי    יוסי הרשקוביץ   חיים מנדה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76" y="1479138"/>
            <a:ext cx="3228020" cy="417060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/>
          <a:stretch/>
        </p:blipFill>
        <p:spPr>
          <a:xfrm>
            <a:off x="614521" y="3116922"/>
            <a:ext cx="1784175" cy="245315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10" y="3116922"/>
            <a:ext cx="1871758" cy="248168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4"/>
          <a:stretch/>
        </p:blipFill>
        <p:spPr>
          <a:xfrm>
            <a:off x="4540327" y="110448"/>
            <a:ext cx="1924641" cy="254127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5" y="110448"/>
            <a:ext cx="1784175" cy="255077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84" y="110448"/>
            <a:ext cx="1931189" cy="255077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t="19380" r="26719"/>
          <a:stretch/>
        </p:blipFill>
        <p:spPr>
          <a:xfrm>
            <a:off x="4489814" y="3116922"/>
            <a:ext cx="1924641" cy="2498408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7965" r="7982"/>
          <a:stretch/>
        </p:blipFill>
        <p:spPr>
          <a:xfrm>
            <a:off x="6569333" y="3102373"/>
            <a:ext cx="1969367" cy="2512957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401053" y="2584596"/>
            <a:ext cx="6013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תמר פלד רן     נעמי פישר     ינון </a:t>
            </a:r>
            <a:r>
              <a:rPr lang="he-IL" sz="2800" dirty="0" err="1">
                <a:solidFill>
                  <a:schemeClr val="bg1"/>
                </a:solidFill>
              </a:rPr>
              <a:t>פלקוביץ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8246805" y="6049250"/>
            <a:ext cx="4041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3412110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 b="15489"/>
          <a:stretch/>
        </p:blipFill>
        <p:spPr>
          <a:xfrm>
            <a:off x="639705" y="100013"/>
            <a:ext cx="11390369" cy="588645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2648953" y="5422375"/>
            <a:ext cx="699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בהדרכת עופר אהרון בביצוע חברת מסעות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373541" y="6099532"/>
            <a:ext cx="68896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טיול סטאז' ליוון אפריל 2022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12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/>
          <a:stretch/>
        </p:blipFill>
        <p:spPr>
          <a:xfrm>
            <a:off x="617731" y="128588"/>
            <a:ext cx="8740582" cy="5838881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39" y="144155"/>
            <a:ext cx="2577272" cy="1932954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18909"/>
          <a:stretch/>
        </p:blipFill>
        <p:spPr>
          <a:xfrm>
            <a:off x="9458325" y="2208808"/>
            <a:ext cx="2557463" cy="185928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8830"/>
          <a:stretch/>
        </p:blipFill>
        <p:spPr>
          <a:xfrm>
            <a:off x="9458325" y="4168669"/>
            <a:ext cx="2586038" cy="1807756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>
            <a:off x="5502129" y="6099168"/>
            <a:ext cx="68896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טיול סטאז' ליוון אפריל 2022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45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41902" y="5316699"/>
            <a:ext cx="6350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מפגש ומצגת סיכום וחלוקת תעודות לבוגרי טיול הסטאז' ליוון. 28/6/22 בבית וילנה בתל אביב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10" y="128968"/>
            <a:ext cx="6819393" cy="511454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5" y="128967"/>
            <a:ext cx="4411468" cy="329998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b="13503"/>
          <a:stretch/>
        </p:blipFill>
        <p:spPr>
          <a:xfrm>
            <a:off x="678082" y="3557588"/>
            <a:ext cx="2123277" cy="244403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3" b="6340"/>
          <a:stretch/>
        </p:blipFill>
        <p:spPr>
          <a:xfrm>
            <a:off x="2903556" y="3571875"/>
            <a:ext cx="2189059" cy="2400300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5524555" y="6097771"/>
            <a:ext cx="68896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טיול סטאז' ליוון אפריל 2022</a:t>
            </a:r>
            <a:endParaRPr lang="he-IL" sz="44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82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70" y="258089"/>
            <a:ext cx="7471671" cy="56037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חץ ימינה 2"/>
          <p:cNvSpPr/>
          <p:nvPr/>
        </p:nvSpPr>
        <p:spPr>
          <a:xfrm>
            <a:off x="737939" y="177879"/>
            <a:ext cx="6643404" cy="5773742"/>
          </a:xfrm>
          <a:prstGeom prst="rightArrow">
            <a:avLst>
              <a:gd name="adj1" fmla="val 80345"/>
              <a:gd name="adj2" fmla="val 4934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862266" y="982473"/>
            <a:ext cx="588745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he-IL" sz="6600" b="1" dirty="0">
                <a:latin typeface="FbMasa" panose="02020503050405020304" pitchFamily="18" charset="-79"/>
              </a:rPr>
              <a:t>נא להכיר:</a:t>
            </a:r>
          </a:p>
          <a:p>
            <a:pPr algn="l">
              <a:lnSpc>
                <a:spcPct val="80000"/>
              </a:lnSpc>
            </a:pPr>
            <a:r>
              <a:rPr lang="he-IL" sz="6600" b="1" dirty="0">
                <a:latin typeface="FbMasa" panose="02020503050405020304" pitchFamily="18" charset="-79"/>
              </a:rPr>
              <a:t>אייל בן יהודה</a:t>
            </a:r>
          </a:p>
          <a:p>
            <a:pPr algn="l">
              <a:lnSpc>
                <a:spcPct val="80000"/>
              </a:lnSpc>
            </a:pPr>
            <a:r>
              <a:rPr lang="he-IL" sz="6600" b="1" dirty="0">
                <a:latin typeface="FbMasa" panose="02020503050405020304" pitchFamily="18" charset="-79"/>
              </a:rPr>
              <a:t>האיש שמשיג</a:t>
            </a:r>
          </a:p>
          <a:p>
            <a:pPr algn="l">
              <a:lnSpc>
                <a:spcPct val="80000"/>
              </a:lnSpc>
            </a:pPr>
            <a:r>
              <a:rPr lang="he-IL" sz="6600" b="1" dirty="0">
                <a:latin typeface="FbMasa" panose="02020503050405020304" pitchFamily="18" charset="-79"/>
              </a:rPr>
              <a:t>הטבות</a:t>
            </a:r>
          </a:p>
          <a:p>
            <a:pPr algn="l">
              <a:lnSpc>
                <a:spcPct val="80000"/>
              </a:lnSpc>
            </a:pPr>
            <a:r>
              <a:rPr lang="he-IL" sz="6600" b="1" dirty="0">
                <a:latin typeface="FbMasa" panose="02020503050405020304" pitchFamily="18" charset="-79"/>
              </a:rPr>
              <a:t>לחברי הארגון</a:t>
            </a:r>
            <a:endParaRPr lang="he-IL" sz="6600" dirty="0">
              <a:latin typeface="FbMasa" panose="02020503050405020304" pitchFamily="18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8626499" y="6051061"/>
            <a:ext cx="3436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360308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725157" y="5580121"/>
            <a:ext cx="5614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אריה </a:t>
            </a:r>
            <a:r>
              <a:rPr lang="he-IL" sz="2000" b="1" dirty="0" err="1">
                <a:solidFill>
                  <a:schemeClr val="bg1"/>
                </a:solidFill>
              </a:rPr>
              <a:t>ברלינר</a:t>
            </a:r>
            <a:r>
              <a:rPr lang="he-IL" sz="2000" b="1" dirty="0">
                <a:solidFill>
                  <a:schemeClr val="bg1"/>
                </a:solidFill>
              </a:rPr>
              <a:t> </a:t>
            </a:r>
            <a:r>
              <a:rPr lang="he-IL" b="1" dirty="0">
                <a:solidFill>
                  <a:schemeClr val="bg1"/>
                </a:solidFill>
              </a:rPr>
              <a:t>, </a:t>
            </a:r>
            <a:r>
              <a:rPr lang="he-IL" dirty="0">
                <a:solidFill>
                  <a:schemeClr val="bg1"/>
                </a:solidFill>
              </a:rPr>
              <a:t>מדריך וחבר ארגון פעיל, טיפול באתר הארגון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147841"/>
            <a:ext cx="5268586" cy="526858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1" b="13489"/>
          <a:stretch/>
        </p:blipFill>
        <p:spPr>
          <a:xfrm>
            <a:off x="6819873" y="147841"/>
            <a:ext cx="4935482" cy="528140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7108770" y="5573392"/>
            <a:ext cx="4357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אביה בן שלום</a:t>
            </a:r>
            <a:r>
              <a:rPr lang="he-IL" b="1" dirty="0">
                <a:solidFill>
                  <a:schemeClr val="bg1"/>
                </a:solidFill>
              </a:rPr>
              <a:t>, </a:t>
            </a:r>
            <a:r>
              <a:rPr lang="he-IL" dirty="0">
                <a:solidFill>
                  <a:schemeClr val="bg1"/>
                </a:solidFill>
              </a:rPr>
              <a:t>מדריך וחבר ארגון פעיל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269190" y="6076995"/>
            <a:ext cx="4357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</a:rPr>
              <a:t>יהי זכרם ברוך</a:t>
            </a:r>
            <a:endParaRPr lang="en-US" sz="4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047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6697885" y="6057894"/>
            <a:ext cx="5494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rgbClr val="FFFF00"/>
                </a:solidFill>
                <a:latin typeface="FbMasa" panose="02020503050405020304" pitchFamily="18" charset="-79"/>
              </a:rPr>
              <a:t>הטבות לחברי הארגון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198" y="3557405"/>
            <a:ext cx="2726197" cy="2726197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7063" y="5024938"/>
            <a:ext cx="3686675" cy="276500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71" y="589087"/>
            <a:ext cx="2711555" cy="271155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9" y="306616"/>
            <a:ext cx="3355689" cy="3482634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67" y="249215"/>
            <a:ext cx="3622644" cy="3540035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762" y="3871859"/>
            <a:ext cx="2738281" cy="2738281"/>
          </a:xfrm>
          <a:prstGeom prst="rect">
            <a:avLst/>
          </a:prstGeom>
        </p:spPr>
      </p:pic>
      <p:sp>
        <p:nvSpPr>
          <p:cNvPr id="19" name="מלבן 18"/>
          <p:cNvSpPr/>
          <p:nvPr/>
        </p:nvSpPr>
        <p:spPr>
          <a:xfrm>
            <a:off x="4471618" y="3917460"/>
            <a:ext cx="33956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u="sng" dirty="0" err="1">
                <a:solidFill>
                  <a:schemeClr val="bg1"/>
                </a:solidFill>
              </a:rPr>
              <a:t>פקל</a:t>
            </a:r>
            <a:r>
              <a:rPr lang="he-IL" b="1" u="sng" dirty="0">
                <a:solidFill>
                  <a:schemeClr val="bg1"/>
                </a:solidFill>
              </a:rPr>
              <a:t> חגור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תיקים, מזוודות, ביגוד לכל העונות ,נעלי הליכה של כל המותגים. ציוד קמפינג </a:t>
            </a:r>
            <a:r>
              <a:rPr lang="he-IL" b="1" dirty="0" err="1">
                <a:solidFill>
                  <a:schemeClr val="bg1"/>
                </a:solidFill>
              </a:rPr>
              <a:t>וטרוול</a:t>
            </a:r>
            <a:r>
              <a:rPr lang="he-IL" b="1" dirty="0">
                <a:solidFill>
                  <a:schemeClr val="bg1"/>
                </a:solidFill>
              </a:rPr>
              <a:t>- 30% ה נ ח ה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ממחירי צרכן בהגעה לסניפים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ועוד לפנק... בנוסף הטבה ייחודית של 5% ה נ ח ה על כל קניה באתר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701420" y="3917460"/>
            <a:ext cx="30636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15% הנחה על כל מדריכי הטיולים והמפות</a:t>
            </a:r>
            <a:r>
              <a:rPr lang="he-IL" b="1" u="sng" dirty="0">
                <a:solidFill>
                  <a:schemeClr val="bg1"/>
                </a:solidFill>
              </a:rPr>
              <a:t> באתר העולם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כמו כן - מנוי לחודש בחינם על כל המדריכים הדיגיטליים של ההוצאה על כל קניה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משלוח עד הבית בחינם על כל רכישה של 200 ש״ח ומעלה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1" name="מלבן 20"/>
          <p:cNvSpPr/>
          <p:nvPr/>
        </p:nvSpPr>
        <p:spPr>
          <a:xfrm flipH="1">
            <a:off x="8153247" y="69773"/>
            <a:ext cx="101593" cy="58334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 flipH="1">
            <a:off x="4150852" y="129565"/>
            <a:ext cx="101593" cy="58334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/>
          <p:cNvSpPr/>
          <p:nvPr/>
        </p:nvSpPr>
        <p:spPr>
          <a:xfrm>
            <a:off x="8734318" y="4009793"/>
            <a:ext cx="2939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עלות הקורס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במקום 470 ש"ח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250 ש"ח בלבד !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86" y="274923"/>
            <a:ext cx="3596936" cy="35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6" y="231792"/>
            <a:ext cx="3602325" cy="3602325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39" y="231792"/>
            <a:ext cx="3843457" cy="2882592"/>
          </a:xfrm>
          <a:prstGeom prst="rect">
            <a:avLst/>
          </a:prstGeom>
        </p:spPr>
      </p:pic>
      <p:sp>
        <p:nvSpPr>
          <p:cNvPr id="20" name="מלבן 19"/>
          <p:cNvSpPr/>
          <p:nvPr/>
        </p:nvSpPr>
        <p:spPr>
          <a:xfrm>
            <a:off x="845216" y="3975021"/>
            <a:ext cx="3063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ביגוד ,הנהלה, תיקים ,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מזוודות-קולומביה 10%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4" name="מלבן 23"/>
          <p:cNvSpPr/>
          <p:nvPr/>
        </p:nvSpPr>
        <p:spPr>
          <a:xfrm>
            <a:off x="8649528" y="3728765"/>
            <a:ext cx="2939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הנחה בקפה </a:t>
            </a:r>
            <a:r>
              <a:rPr lang="he-IL" b="1" dirty="0" err="1">
                <a:solidFill>
                  <a:schemeClr val="bg1"/>
                </a:solidFill>
              </a:rPr>
              <a:t>אילנ'ס</a:t>
            </a:r>
            <a:r>
              <a:rPr lang="he-IL" b="1" dirty="0">
                <a:solidFill>
                  <a:schemeClr val="bg1"/>
                </a:solidFill>
              </a:rPr>
              <a:t> 5% לנוסע . 30% למדריך הקבוצה, בהצגת כרטיס חבר בארגון.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25" name="מלבן 24"/>
          <p:cNvSpPr/>
          <p:nvPr/>
        </p:nvSpPr>
        <p:spPr>
          <a:xfrm flipH="1">
            <a:off x="7895500" y="94791"/>
            <a:ext cx="140881" cy="57386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לבן 25"/>
          <p:cNvSpPr/>
          <p:nvPr/>
        </p:nvSpPr>
        <p:spPr>
          <a:xfrm flipH="1">
            <a:off x="4427621" y="94791"/>
            <a:ext cx="101593" cy="58334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מלבן 26"/>
          <p:cNvSpPr/>
          <p:nvPr/>
        </p:nvSpPr>
        <p:spPr>
          <a:xfrm>
            <a:off x="6697885" y="6057894"/>
            <a:ext cx="5494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rgbClr val="FFFF00"/>
                </a:solidFill>
                <a:latin typeface="FbMasa" panose="02020503050405020304" pitchFamily="18" charset="-79"/>
              </a:rPr>
              <a:t>הטבות לחברי הארגון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8" name="מלבן 27"/>
          <p:cNvSpPr/>
          <p:nvPr/>
        </p:nvSpPr>
        <p:spPr>
          <a:xfrm flipH="1">
            <a:off x="631536" y="5057091"/>
            <a:ext cx="11281367" cy="792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        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43" y="3725312"/>
            <a:ext cx="1902829" cy="1902829"/>
          </a:xfrm>
          <a:prstGeom prst="rect">
            <a:avLst/>
          </a:prstGeom>
        </p:spPr>
      </p:pic>
      <p:sp>
        <p:nvSpPr>
          <p:cNvPr id="29" name="מלבן 28"/>
          <p:cNvSpPr/>
          <p:nvPr/>
        </p:nvSpPr>
        <p:spPr>
          <a:xfrm>
            <a:off x="401053" y="4920805"/>
            <a:ext cx="11316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000" b="1" dirty="0">
                <a:latin typeface="FbMasa" panose="02020503050405020304" pitchFamily="18" charset="-79"/>
              </a:rPr>
              <a:t>כל ההטבות             באתר הארגון</a:t>
            </a:r>
            <a:endParaRPr lang="he-IL" sz="6000" dirty="0">
              <a:latin typeface="FbMasa" panose="02020503050405020304" pitchFamily="18" charset="-79"/>
            </a:endParaRPr>
          </a:p>
        </p:txBody>
      </p:sp>
      <p:sp>
        <p:nvSpPr>
          <p:cNvPr id="30" name="מלבן 29"/>
          <p:cNvSpPr/>
          <p:nvPr/>
        </p:nvSpPr>
        <p:spPr>
          <a:xfrm flipH="1">
            <a:off x="4464697" y="3386870"/>
            <a:ext cx="3430804" cy="1099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        </a:t>
            </a:r>
          </a:p>
        </p:txBody>
      </p:sp>
      <p:sp>
        <p:nvSpPr>
          <p:cNvPr id="19" name="מלבן 18"/>
          <p:cNvSpPr/>
          <p:nvPr/>
        </p:nvSpPr>
        <p:spPr>
          <a:xfrm>
            <a:off x="4363275" y="2468053"/>
            <a:ext cx="3693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חברת שלמה</a:t>
            </a:r>
            <a:r>
              <a:rPr lang="en-US" b="1" dirty="0">
                <a:solidFill>
                  <a:schemeClr val="bg1"/>
                </a:solidFill>
              </a:rPr>
              <a:t> SIXT  </a:t>
            </a:r>
            <a:r>
              <a:rPr lang="he-IL" b="1" dirty="0">
                <a:solidFill>
                  <a:schemeClr val="bg1"/>
                </a:solidFill>
              </a:rPr>
              <a:t>הטבה של 18% הנחה להשכרת רכב בחו"ל בלבד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1" y="246117"/>
            <a:ext cx="3148499" cy="20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894347" y="2020395"/>
            <a:ext cx="109006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21000" b="1" spc="600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הִתְחַדְּשׁוּת</a:t>
            </a:r>
            <a:endParaRPr lang="he-IL" sz="21000" spc="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7718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97305" y="982137"/>
            <a:ext cx="46230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</a:rPr>
              <a:t>טיפול ושדרוג אתר הארגון: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he-IL" sz="2400" b="1" dirty="0">
                <a:solidFill>
                  <a:schemeClr val="bg1"/>
                </a:solidFill>
              </a:rPr>
              <a:t>בחודשים אוקטובר , נובמבר  2022 </a:t>
            </a:r>
          </a:p>
          <a:p>
            <a:endParaRPr lang="he-I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 err="1">
                <a:solidFill>
                  <a:schemeClr val="bg1"/>
                </a:solidFill>
              </a:rPr>
              <a:t>הנגשת</a:t>
            </a:r>
            <a:r>
              <a:rPr lang="he-IL" sz="2400" b="1" dirty="0">
                <a:solidFill>
                  <a:schemeClr val="bg1"/>
                </a:solidFill>
              </a:rPr>
              <a:t> האתר לבעלי לקויות וצרכים מיוחדים</a:t>
            </a:r>
            <a:endParaRPr lang="he-I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bg1"/>
                </a:solidFill>
              </a:rPr>
              <a:t>שדרוג עמוד הבית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bg1"/>
                </a:solidFill>
              </a:rPr>
              <a:t>הוספת דיווחים על אירועים / השתלמויות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bg1"/>
                </a:solidFill>
              </a:rPr>
              <a:t>עמוד בית דינמי ומזמין יותר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bg1"/>
                </a:solidFill>
              </a:rPr>
              <a:t>תמונות </a:t>
            </a:r>
            <a:r>
              <a:rPr lang="en-US" sz="2400" b="1" dirty="0">
                <a:solidFill>
                  <a:schemeClr val="bg1"/>
                </a:solidFill>
              </a:rPr>
              <a:t> + </a:t>
            </a:r>
            <a:r>
              <a:rPr lang="he-IL" sz="2400" b="1" dirty="0">
                <a:solidFill>
                  <a:schemeClr val="bg1"/>
                </a:solidFill>
              </a:rPr>
              <a:t>סרטון למה להצטרף לארגון.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/>
          <a:stretch/>
        </p:blipFill>
        <p:spPr>
          <a:xfrm rot="447457">
            <a:off x="5495462" y="152001"/>
            <a:ext cx="6270812" cy="61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מלבן 17"/>
          <p:cNvSpPr/>
          <p:nvPr/>
        </p:nvSpPr>
        <p:spPr>
          <a:xfrm>
            <a:off x="632458" y="3180410"/>
            <a:ext cx="11369041" cy="27122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7" y="103241"/>
            <a:ext cx="4839655" cy="288213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1593529" y="4587155"/>
            <a:ext cx="6165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/>
              <a:t>בעקבות המבצע</a:t>
            </a:r>
          </a:p>
          <a:p>
            <a:pPr algn="ctr"/>
            <a:r>
              <a:rPr lang="he-IL" sz="3600" b="1" dirty="0"/>
              <a:t>נוספו 15 חברים חדשים לארגון.</a:t>
            </a:r>
            <a:endParaRPr lang="en-US" sz="3600" dirty="0">
              <a:effectLst/>
            </a:endParaRPr>
          </a:p>
        </p:txBody>
      </p:sp>
      <p:grpSp>
        <p:nvGrpSpPr>
          <p:cNvPr id="19" name="קבוצה 18"/>
          <p:cNvGrpSpPr/>
          <p:nvPr/>
        </p:nvGrpSpPr>
        <p:grpSpPr>
          <a:xfrm>
            <a:off x="5852357" y="112434"/>
            <a:ext cx="6115997" cy="2838722"/>
            <a:chOff x="5885503" y="129617"/>
            <a:chExt cx="5974986" cy="2838722"/>
          </a:xfrm>
        </p:grpSpPr>
        <p:sp>
          <p:nvSpPr>
            <p:cNvPr id="17" name="מלבן 16"/>
            <p:cNvSpPr/>
            <p:nvPr/>
          </p:nvSpPr>
          <p:spPr>
            <a:xfrm>
              <a:off x="5885503" y="129617"/>
              <a:ext cx="5974986" cy="2838722"/>
            </a:xfrm>
            <a:prstGeom prst="rect">
              <a:avLst/>
            </a:prstGeom>
            <a:solidFill>
              <a:srgbClr val="25D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9" name="תמונה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59" b="31890"/>
            <a:stretch/>
          </p:blipFill>
          <p:spPr>
            <a:xfrm>
              <a:off x="5885503" y="129617"/>
              <a:ext cx="5974986" cy="1214438"/>
            </a:xfrm>
            <a:prstGeom prst="rect">
              <a:avLst/>
            </a:prstGeom>
          </p:spPr>
        </p:pic>
        <p:sp>
          <p:nvSpPr>
            <p:cNvPr id="6" name="מלבן 5"/>
            <p:cNvSpPr/>
            <p:nvPr/>
          </p:nvSpPr>
          <p:spPr>
            <a:xfrm>
              <a:off x="6537995" y="1359712"/>
              <a:ext cx="46923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u="sng" dirty="0"/>
                <a:t> </a:t>
              </a:r>
              <a:r>
                <a:rPr lang="he-IL" sz="3600" b="1" dirty="0"/>
                <a:t>יצירת </a:t>
              </a:r>
              <a:r>
                <a:rPr lang="he-IL" sz="3600" b="1" dirty="0" err="1"/>
                <a:t>ווטסאפ</a:t>
              </a:r>
              <a:r>
                <a:rPr lang="he-IL" sz="3600" b="1" dirty="0"/>
                <a:t> קהילה</a:t>
              </a:r>
            </a:p>
            <a:p>
              <a:pPr algn="ctr"/>
              <a:r>
                <a:rPr lang="he-IL" sz="2000" b="1" dirty="0"/>
                <a:t>קבוצה אחת שמאגדת את כל חברי הארגון</a:t>
              </a:r>
            </a:p>
            <a:p>
              <a:pPr algn="ctr"/>
              <a:r>
                <a:rPr lang="he-IL" sz="2000" b="1" dirty="0"/>
                <a:t>ונועדה להעברת כל הודעות ההנהלה</a:t>
              </a:r>
            </a:p>
            <a:p>
              <a:pPr algn="ctr"/>
              <a:r>
                <a:rPr lang="he-IL" sz="2000" b="1" dirty="0"/>
                <a:t>ינואר 2023</a:t>
              </a:r>
              <a:endParaRPr lang="en-US" sz="2000" dirty="0">
                <a:effectLst/>
              </a:endParaRPr>
            </a:p>
          </p:txBody>
        </p:sp>
      </p:grpSp>
      <p:sp>
        <p:nvSpPr>
          <p:cNvPr id="7" name="מלבן 6"/>
          <p:cNvSpPr/>
          <p:nvPr/>
        </p:nvSpPr>
        <p:spPr>
          <a:xfrm rot="20770591">
            <a:off x="1895438" y="503052"/>
            <a:ext cx="1583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dirty="0"/>
              <a:t>זרי פרחים</a:t>
            </a:r>
          </a:p>
          <a:p>
            <a:r>
              <a:rPr lang="he-IL" sz="2000" b="1" dirty="0"/>
              <a:t>לחברים</a:t>
            </a:r>
          </a:p>
          <a:p>
            <a:r>
              <a:rPr lang="he-IL" sz="2000" b="1" dirty="0"/>
              <a:t>שעברו אשפוז</a:t>
            </a:r>
            <a:endParaRPr lang="en-US" sz="2000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95" y="3271284"/>
            <a:ext cx="3114824" cy="2535663"/>
          </a:xfrm>
          <a:prstGeom prst="rect">
            <a:avLst/>
          </a:prstGeom>
        </p:spPr>
      </p:pic>
      <p:sp>
        <p:nvSpPr>
          <p:cNvPr id="21" name="מלבן 20"/>
          <p:cNvSpPr/>
          <p:nvPr/>
        </p:nvSpPr>
        <p:spPr>
          <a:xfrm>
            <a:off x="730686" y="3216014"/>
            <a:ext cx="7788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/>
              <a:t>מבצע חבר מביא חבר</a:t>
            </a:r>
          </a:p>
          <a:p>
            <a:pPr algn="ctr"/>
            <a:r>
              <a:rPr lang="he-IL" sz="2400" b="1" dirty="0"/>
              <a:t>(לפיו חבר שמגייס לארגון חבר חדש מקבל מענק של 150 ₪)</a:t>
            </a:r>
          </a:p>
          <a:p>
            <a:pPr algn="ctr"/>
            <a:r>
              <a:rPr lang="he-IL" sz="2400" b="1" dirty="0"/>
              <a:t>הסתיים ב1/7/22</a:t>
            </a:r>
          </a:p>
        </p:txBody>
      </p:sp>
    </p:spTree>
    <p:extLst>
      <p:ext uri="{BB962C8B-B14F-4D97-AF65-F5344CB8AC3E}">
        <p14:creationId xmlns:p14="http://schemas.microsoft.com/office/powerpoint/2010/main" val="4179513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6119339" y="6138952"/>
            <a:ext cx="6115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יוני 2021 סיום קורס מורי דרך</a:t>
            </a:r>
            <a:endParaRPr lang="he-IL" sz="40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pic>
        <p:nvPicPr>
          <p:cNvPr id="30" name="תמונה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3142" r="373" b="-1102"/>
          <a:stretch/>
        </p:blipFill>
        <p:spPr>
          <a:xfrm>
            <a:off x="461639" y="-8686"/>
            <a:ext cx="11730361" cy="61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5442067" y="-73359"/>
            <a:ext cx="64737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השתלמויות</a:t>
            </a:r>
            <a:endParaRPr lang="he-IL" sz="66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723311" y="5553775"/>
            <a:ext cx="6355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רן מאיר           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he-IL" sz="2800" dirty="0">
                <a:solidFill>
                  <a:schemeClr val="bg1"/>
                </a:solidFill>
              </a:rPr>
              <a:t>יפתח מעוז        רוני </a:t>
            </a:r>
            <a:r>
              <a:rPr lang="he-IL" sz="2800" dirty="0" err="1">
                <a:solidFill>
                  <a:schemeClr val="bg1"/>
                </a:solidFill>
              </a:rPr>
              <a:t>אריאב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28" y="1051066"/>
            <a:ext cx="3503010" cy="4525889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5" y="3231529"/>
            <a:ext cx="2856698" cy="233080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32" y="266163"/>
            <a:ext cx="2358076" cy="235807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7965" r="7982"/>
          <a:stretch/>
        </p:blipFill>
        <p:spPr>
          <a:xfrm>
            <a:off x="3105949" y="3216646"/>
            <a:ext cx="1838280" cy="234568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27273" r="6425" b="32930"/>
          <a:stretch/>
        </p:blipFill>
        <p:spPr>
          <a:xfrm>
            <a:off x="652067" y="3187424"/>
            <a:ext cx="2321495" cy="233333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0" y="231670"/>
            <a:ext cx="1787297" cy="2345688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8257374" y="5537345"/>
            <a:ext cx="3531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he-IL" sz="2800" dirty="0">
                <a:solidFill>
                  <a:schemeClr val="bg1"/>
                </a:solidFill>
              </a:rPr>
              <a:t>שמואל </a:t>
            </a:r>
            <a:r>
              <a:rPr lang="he-IL" sz="2800" dirty="0" err="1">
                <a:solidFill>
                  <a:schemeClr val="bg1"/>
                </a:solidFill>
              </a:rPr>
              <a:t>מורציאנו</a:t>
            </a:r>
            <a:r>
              <a:rPr lang="he-IL" sz="2800" dirty="0">
                <a:solidFill>
                  <a:schemeClr val="bg1"/>
                </a:solidFill>
              </a:rPr>
              <a:t> (יו"ר)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443441" y="2629611"/>
            <a:ext cx="4469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he-IL" sz="2800" dirty="0">
                <a:solidFill>
                  <a:schemeClr val="bg1"/>
                </a:solidFill>
              </a:rPr>
              <a:t>ריקי מרדכי     יוסי הרשקוביץ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8098905" y="6027003"/>
            <a:ext cx="3963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1465829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396146" y="6149050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336825" y="-130308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5075563" y="3412049"/>
            <a:ext cx="43575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chemeClr val="bg1"/>
                </a:solidFill>
                <a:latin typeface="FbMasa" panose="02020503050405020304" pitchFamily="18" charset="-79"/>
              </a:rPr>
              <a:t>השתלמויות</a:t>
            </a:r>
          </a:p>
          <a:p>
            <a:pPr algn="ctr"/>
            <a:r>
              <a:rPr lang="he-IL" sz="6600" b="1" dirty="0">
                <a:solidFill>
                  <a:schemeClr val="bg1"/>
                </a:solidFill>
                <a:latin typeface="FbMasa" panose="02020503050405020304" pitchFamily="18" charset="-79"/>
              </a:rPr>
              <a:t>2021</a:t>
            </a:r>
            <a:endParaRPr lang="he-IL" sz="66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5351409" y="5377382"/>
            <a:ext cx="4045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</a:rPr>
              <a:t>הרצאות חברים בזום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8" y="141013"/>
            <a:ext cx="2126699" cy="31448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90" y="151884"/>
            <a:ext cx="2126699" cy="31448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292" y="3472928"/>
            <a:ext cx="2076895" cy="314480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2" y="152847"/>
            <a:ext cx="2076895" cy="314480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82" y="138145"/>
            <a:ext cx="2076895" cy="314480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292" y="138145"/>
            <a:ext cx="2076895" cy="314480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1" y="3424802"/>
            <a:ext cx="4416542" cy="24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21954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6677025" y="6076995"/>
            <a:ext cx="5514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השתלמויות מאי 2021</a:t>
            </a:r>
          </a:p>
        </p:txBody>
      </p:sp>
      <p:grpSp>
        <p:nvGrpSpPr>
          <p:cNvPr id="2" name="קבוצה 1"/>
          <p:cNvGrpSpPr/>
          <p:nvPr/>
        </p:nvGrpSpPr>
        <p:grpSpPr>
          <a:xfrm>
            <a:off x="732074" y="200026"/>
            <a:ext cx="11197989" cy="5634486"/>
            <a:chOff x="646349" y="485775"/>
            <a:chExt cx="10255013" cy="5363024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51"/>
            <a:stretch/>
          </p:blipFill>
          <p:spPr>
            <a:xfrm>
              <a:off x="646349" y="485775"/>
              <a:ext cx="2354025" cy="5363024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6" t="6265"/>
            <a:stretch/>
          </p:blipFill>
          <p:spPr>
            <a:xfrm>
              <a:off x="8136219" y="485775"/>
              <a:ext cx="2765143" cy="5363023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4" r="26280" b="20679"/>
            <a:stretch/>
          </p:blipFill>
          <p:spPr>
            <a:xfrm>
              <a:off x="3000374" y="485775"/>
              <a:ext cx="5135846" cy="5363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3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9404328" y="2118181"/>
            <a:ext cx="287571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</a:rPr>
              <a:t>הרצאה פותחת</a:t>
            </a:r>
          </a:p>
          <a:p>
            <a:pPr algn="ctr"/>
            <a:r>
              <a:rPr lang="he-IL" sz="2000" dirty="0">
                <a:solidFill>
                  <a:schemeClr val="bg1"/>
                </a:solidFill>
              </a:rPr>
              <a:t>את העונה בבית וילנה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he-IL" sz="2400" b="1" dirty="0">
                <a:solidFill>
                  <a:schemeClr val="bg1"/>
                </a:solidFill>
              </a:rPr>
              <a:t>ד"ר גוסטב </a:t>
            </a:r>
            <a:r>
              <a:rPr lang="he-IL" sz="2400" b="1" dirty="0" err="1">
                <a:solidFill>
                  <a:schemeClr val="bg1"/>
                </a:solidFill>
              </a:rPr>
              <a:t>מייסליס</a:t>
            </a:r>
            <a:endParaRPr lang="he-IL" sz="2400" b="1" dirty="0">
              <a:solidFill>
                <a:schemeClr val="bg1"/>
              </a:solidFill>
            </a:endParaRPr>
          </a:p>
          <a:p>
            <a:pPr algn="ctr"/>
            <a:endParaRPr lang="he-IL" i="1" dirty="0">
              <a:solidFill>
                <a:schemeClr val="bg1"/>
              </a:solidFill>
            </a:endParaRP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המין וההיסטוריה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האם וכיצד מין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השפיע על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אירועים היסטוריים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4" y="90972"/>
            <a:ext cx="8771484" cy="5833037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6719414" y="6027003"/>
            <a:ext cx="5514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השתלמויות מאי 2021</a:t>
            </a:r>
          </a:p>
        </p:txBody>
      </p:sp>
    </p:spTree>
    <p:extLst>
      <p:ext uri="{BB962C8B-B14F-4D97-AF65-F5344CB8AC3E}">
        <p14:creationId xmlns:p14="http://schemas.microsoft.com/office/powerpoint/2010/main" val="27794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9179" y="6170670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7510046" y="5425711"/>
            <a:ext cx="4975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spc="-15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כנס הארגון הראשון 2014</a:t>
            </a:r>
            <a:endParaRPr lang="en-US" sz="3600" spc="-15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"/>
          <a:stretch/>
        </p:blipFill>
        <p:spPr>
          <a:xfrm>
            <a:off x="7929563" y="142875"/>
            <a:ext cx="4081462" cy="530066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7" y="142875"/>
            <a:ext cx="7091792" cy="5318844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861670" y="5425711"/>
            <a:ext cx="6493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כנס הארגון שנה שעברה 2022</a:t>
            </a:r>
            <a:endParaRPr lang="en-US" sz="36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221700" y="6072042"/>
            <a:ext cx="7116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כנס הארגון מסורת של שנים</a:t>
            </a:r>
          </a:p>
        </p:txBody>
      </p:sp>
    </p:spTree>
    <p:extLst>
      <p:ext uri="{BB962C8B-B14F-4D97-AF65-F5344CB8AC3E}">
        <p14:creationId xmlns:p14="http://schemas.microsoft.com/office/powerpoint/2010/main" val="33660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1429029" y="5605013"/>
            <a:ext cx="4221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אלון </a:t>
            </a:r>
            <a:r>
              <a:rPr lang="he-IL" sz="2400" b="1" dirty="0" err="1">
                <a:solidFill>
                  <a:schemeClr val="bg1"/>
                </a:solidFill>
              </a:rPr>
              <a:t>קליבנוב</a:t>
            </a:r>
            <a:r>
              <a:rPr lang="he-IL" sz="2400" dirty="0">
                <a:solidFill>
                  <a:schemeClr val="bg1"/>
                </a:solidFill>
              </a:rPr>
              <a:t> מורשתו של נפוליאון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32724"/>
          <a:stretch/>
        </p:blipFill>
        <p:spPr>
          <a:xfrm>
            <a:off x="1220308" y="3774812"/>
            <a:ext cx="4679528" cy="1858434"/>
          </a:xfrm>
          <a:prstGeom prst="rect">
            <a:avLst/>
          </a:prstGeom>
        </p:spPr>
      </p:pic>
      <p:grpSp>
        <p:nvGrpSpPr>
          <p:cNvPr id="5" name="קבוצה 4"/>
          <p:cNvGrpSpPr/>
          <p:nvPr/>
        </p:nvGrpSpPr>
        <p:grpSpPr>
          <a:xfrm>
            <a:off x="6777673" y="384990"/>
            <a:ext cx="5027466" cy="3646754"/>
            <a:chOff x="4025226" y="1623461"/>
            <a:chExt cx="5033550" cy="4352925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326" y="1623461"/>
              <a:ext cx="2457450" cy="4352925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226" y="1623461"/>
              <a:ext cx="2448521" cy="4352925"/>
            </a:xfrm>
            <a:prstGeom prst="rect">
              <a:avLst/>
            </a:prstGeom>
          </p:spPr>
        </p:pic>
      </p:grpSp>
      <p:grpSp>
        <p:nvGrpSpPr>
          <p:cNvPr id="6" name="קבוצה 5"/>
          <p:cNvGrpSpPr/>
          <p:nvPr/>
        </p:nvGrpSpPr>
        <p:grpSpPr>
          <a:xfrm>
            <a:off x="1429029" y="174307"/>
            <a:ext cx="4224471" cy="2541534"/>
            <a:chOff x="235147" y="210046"/>
            <a:chExt cx="5584889" cy="3262770"/>
          </a:xfrm>
        </p:grpSpPr>
        <p:pic>
          <p:nvPicPr>
            <p:cNvPr id="11" name="Picture 2" descr="חיי שיגרה מבורכים —מתובלים מתוך פתיחות. - מכון &quot;לה-וידה&quot; - ידיעת הזוגיות">
              <a:extLst>
                <a:ext uri="{FF2B5EF4-FFF2-40B4-BE49-F238E27FC236}">
                  <a16:creationId xmlns:a16="http://schemas.microsoft.com/office/drawing/2014/main" id="{14578219-CC0E-4794-AAA7-1A640251D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47" y="210046"/>
              <a:ext cx="5584889" cy="326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9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670" y="823451"/>
              <a:ext cx="3991841" cy="2395105"/>
            </a:xfrm>
            <a:prstGeom prst="rect">
              <a:avLst/>
            </a:prstGeom>
          </p:spPr>
        </p:pic>
      </p:grpSp>
      <p:sp>
        <p:nvSpPr>
          <p:cNvPr id="14" name="מלבן 13"/>
          <p:cNvSpPr/>
          <p:nvPr/>
        </p:nvSpPr>
        <p:spPr>
          <a:xfrm>
            <a:off x="6777673" y="6043045"/>
            <a:ext cx="535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יוני 2021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1214438" y="2688833"/>
            <a:ext cx="4691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</a:rPr>
              <a:t>ד"ר שחר שילה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מגמות התיירות העולמית במאה ה-21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7553594" y="4223372"/>
            <a:ext cx="4102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</a:rPr>
              <a:t>חנה </a:t>
            </a:r>
            <a:r>
              <a:rPr lang="he-IL" sz="2400" b="1" dirty="0" err="1">
                <a:solidFill>
                  <a:schemeClr val="bg1"/>
                </a:solidFill>
              </a:rPr>
              <a:t>בנדקובסקי</a:t>
            </a:r>
            <a:endParaRPr lang="he-IL" sz="2400" b="1" dirty="0">
              <a:solidFill>
                <a:schemeClr val="bg1"/>
              </a:solidFill>
            </a:endParaRP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על בגדים ואנשים בעולם הנוצרי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מלבן 16"/>
          <p:cNvSpPr/>
          <p:nvPr/>
        </p:nvSpPr>
        <p:spPr>
          <a:xfrm flipH="1">
            <a:off x="6402608" y="139488"/>
            <a:ext cx="101593" cy="58334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/>
          <p:cNvSpPr/>
          <p:nvPr/>
        </p:nvSpPr>
        <p:spPr>
          <a:xfrm flipH="1">
            <a:off x="624729" y="3519830"/>
            <a:ext cx="5816839" cy="1099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3265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6543172" y="5177789"/>
            <a:ext cx="4875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</a:rPr>
              <a:t>ד"ר גוסטב </a:t>
            </a:r>
            <a:r>
              <a:rPr lang="he-IL" sz="2400" b="1" dirty="0" err="1">
                <a:solidFill>
                  <a:schemeClr val="bg1"/>
                </a:solidFill>
              </a:rPr>
              <a:t>מייזלס</a:t>
            </a:r>
            <a:r>
              <a:rPr lang="he-IL" sz="2400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</a:rPr>
              <a:t>גאונות ושגעון אצל המנהיגים הפוליטיים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37" y="269582"/>
            <a:ext cx="3934786" cy="4795388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5400644" y="6068970"/>
            <a:ext cx="7007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אוקטובר 2021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930439" y="5169065"/>
            <a:ext cx="4394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 err="1">
                <a:solidFill>
                  <a:schemeClr val="bg1"/>
                </a:solidFill>
              </a:rPr>
              <a:t>ריווה</a:t>
            </a:r>
            <a:r>
              <a:rPr lang="he-IL" sz="2400" b="1" dirty="0">
                <a:solidFill>
                  <a:schemeClr val="bg1"/>
                </a:solidFill>
              </a:rPr>
              <a:t> הדרי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he-IL" sz="2400" dirty="0" err="1">
                <a:solidFill>
                  <a:schemeClr val="bg1"/>
                </a:solidFill>
              </a:rPr>
              <a:t>סטיילינג</a:t>
            </a:r>
            <a:r>
              <a:rPr lang="he-IL" sz="2400" dirty="0">
                <a:solidFill>
                  <a:schemeClr val="bg1"/>
                </a:solidFill>
              </a:rPr>
              <a:t> ייצוגי למדריכי טיולים חו"ל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6543172" y="225670"/>
            <a:ext cx="5021178" cy="4883211"/>
            <a:chOff x="6286500" y="269582"/>
            <a:chExt cx="5021178" cy="4883211"/>
          </a:xfrm>
        </p:grpSpPr>
        <p:grpSp>
          <p:nvGrpSpPr>
            <p:cNvPr id="2" name="קבוצה 1"/>
            <p:cNvGrpSpPr/>
            <p:nvPr/>
          </p:nvGrpSpPr>
          <p:grpSpPr>
            <a:xfrm>
              <a:off x="6286500" y="269582"/>
              <a:ext cx="5021178" cy="2585187"/>
              <a:chOff x="8304522" y="286886"/>
              <a:chExt cx="3606499" cy="2443830"/>
            </a:xfrm>
          </p:grpSpPr>
          <p:pic>
            <p:nvPicPr>
              <p:cNvPr id="11" name="תמונה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382" b="46720"/>
              <a:stretch/>
            </p:blipFill>
            <p:spPr>
              <a:xfrm>
                <a:off x="8304522" y="296276"/>
                <a:ext cx="1957494" cy="2434440"/>
              </a:xfrm>
              <a:prstGeom prst="rect">
                <a:avLst/>
              </a:prstGeom>
            </p:spPr>
          </p:pic>
          <p:pic>
            <p:nvPicPr>
              <p:cNvPr id="12" name="תמונה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18" b="49501"/>
              <a:stretch/>
            </p:blipFill>
            <p:spPr>
              <a:xfrm>
                <a:off x="10228237" y="286886"/>
                <a:ext cx="1682784" cy="2307344"/>
              </a:xfrm>
              <a:prstGeom prst="rect">
                <a:avLst/>
              </a:prstGeom>
            </p:spPr>
          </p:pic>
        </p:grpSp>
        <p:grpSp>
          <p:nvGrpSpPr>
            <p:cNvPr id="14" name="קבוצה 13"/>
            <p:cNvGrpSpPr/>
            <p:nvPr/>
          </p:nvGrpSpPr>
          <p:grpSpPr>
            <a:xfrm>
              <a:off x="6286500" y="2710388"/>
              <a:ext cx="5021178" cy="2442405"/>
              <a:chOff x="8304522" y="3088943"/>
              <a:chExt cx="3606499" cy="1776422"/>
            </a:xfrm>
          </p:grpSpPr>
          <p:pic>
            <p:nvPicPr>
              <p:cNvPr id="15" name="תמונה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121" r="73382"/>
              <a:stretch/>
            </p:blipFill>
            <p:spPr>
              <a:xfrm>
                <a:off x="8304522" y="3088943"/>
                <a:ext cx="1957494" cy="1776422"/>
              </a:xfrm>
              <a:prstGeom prst="rect">
                <a:avLst/>
              </a:prstGeom>
            </p:spPr>
          </p:pic>
          <p:pic>
            <p:nvPicPr>
              <p:cNvPr id="16" name="תמונה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18" t="61474"/>
              <a:stretch/>
            </p:blipFill>
            <p:spPr>
              <a:xfrm>
                <a:off x="10228237" y="3095697"/>
                <a:ext cx="1682784" cy="1760280"/>
              </a:xfrm>
              <a:prstGeom prst="rect">
                <a:avLst/>
              </a:prstGeom>
            </p:spPr>
          </p:pic>
        </p:grpSp>
      </p:grpSp>
      <p:sp>
        <p:nvSpPr>
          <p:cNvPr id="17" name="מלבן 16"/>
          <p:cNvSpPr/>
          <p:nvPr/>
        </p:nvSpPr>
        <p:spPr>
          <a:xfrm flipH="1">
            <a:off x="5890985" y="166629"/>
            <a:ext cx="101593" cy="58334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25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7"/>
          <a:stretch/>
        </p:blipFill>
        <p:spPr>
          <a:xfrm>
            <a:off x="6281734" y="261391"/>
            <a:ext cx="5668775" cy="5620113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5728903" y="6076995"/>
            <a:ext cx="655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נובמבר 2021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2" name="מלבן 11"/>
          <p:cNvSpPr/>
          <p:nvPr/>
        </p:nvSpPr>
        <p:spPr>
          <a:xfrm flipH="1">
            <a:off x="5890132" y="261391"/>
            <a:ext cx="110617" cy="5620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17"/>
          <a:stretch/>
        </p:blipFill>
        <p:spPr>
          <a:xfrm>
            <a:off x="677126" y="246058"/>
            <a:ext cx="4897338" cy="4106779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812973" y="4352837"/>
            <a:ext cx="4620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סיור לימודי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במוזיאון ארצות המקרא:</a:t>
            </a:r>
            <a:br>
              <a:rPr lang="en-US" sz="3200" b="1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</a:br>
            <a:r>
              <a:rPr lang="he-IL" sz="3200" b="1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תרבויות בעת הקדומה</a:t>
            </a:r>
            <a:endParaRPr lang="he-IL" sz="3200" b="1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476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5534526" y="6027003"/>
            <a:ext cx="6745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נובמבר 2021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1564"/>
          <a:stretch/>
        </p:blipFill>
        <p:spPr>
          <a:xfrm>
            <a:off x="9486900" y="2871344"/>
            <a:ext cx="2528888" cy="250902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1" y="2871344"/>
            <a:ext cx="5248372" cy="254583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4" y="132209"/>
            <a:ext cx="5218688" cy="254583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97" y="151251"/>
            <a:ext cx="3369054" cy="252679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59" y="2871344"/>
            <a:ext cx="3363913" cy="2522934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15187"/>
          <a:stretch/>
        </p:blipFill>
        <p:spPr>
          <a:xfrm>
            <a:off x="9486900" y="190687"/>
            <a:ext cx="2554926" cy="2487354"/>
          </a:xfrm>
          <a:prstGeom prst="rect">
            <a:avLst/>
          </a:prstGeom>
        </p:spPr>
      </p:pic>
      <p:sp>
        <p:nvSpPr>
          <p:cNvPr id="17" name="מלבן 16"/>
          <p:cNvSpPr/>
          <p:nvPr/>
        </p:nvSpPr>
        <p:spPr>
          <a:xfrm>
            <a:off x="623791" y="5518095"/>
            <a:ext cx="113655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סיור לימודי בירושלים: מוזיאון ארצות המקרא</a:t>
            </a:r>
            <a:r>
              <a:rPr lang="he-IL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שיתוף פעולה של וועדת אירועים וועדת השתלמויות</a:t>
            </a:r>
            <a:endParaRPr lang="he-IL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6786563" y="513843"/>
            <a:ext cx="477205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latin typeface="FbMasa" panose="02020503050405020304" pitchFamily="18" charset="-79"/>
              </a:rPr>
              <a:t>חותמים את</a:t>
            </a:r>
          </a:p>
          <a:p>
            <a:pPr algn="ctr"/>
            <a:r>
              <a:rPr lang="he-IL" sz="6000" b="1" dirty="0">
                <a:solidFill>
                  <a:schemeClr val="bg1"/>
                </a:solidFill>
                <a:latin typeface="FbMasa" panose="02020503050405020304" pitchFamily="18" charset="-79"/>
              </a:rPr>
              <a:t>שנת 2021</a:t>
            </a:r>
          </a:p>
          <a:p>
            <a:pPr algn="ctr"/>
            <a:r>
              <a:rPr lang="he-IL" sz="4400" dirty="0">
                <a:solidFill>
                  <a:schemeClr val="bg1"/>
                </a:solidFill>
                <a:latin typeface="FbMasa" panose="02020503050405020304" pitchFamily="18" charset="-79"/>
              </a:rPr>
              <a:t>עם הרצאה של</a:t>
            </a:r>
          </a:p>
          <a:p>
            <a:pPr algn="ctr"/>
            <a:r>
              <a:rPr lang="he-IL" sz="4400" b="1" dirty="0">
                <a:solidFill>
                  <a:schemeClr val="bg1"/>
                </a:solidFill>
                <a:latin typeface="FbMasa" panose="02020503050405020304" pitchFamily="18" charset="-79"/>
              </a:rPr>
              <a:t>בן </a:t>
            </a:r>
            <a:r>
              <a:rPr lang="he-IL" sz="4400" b="1" dirty="0" err="1">
                <a:solidFill>
                  <a:schemeClr val="bg1"/>
                </a:solidFill>
                <a:latin typeface="FbMasa" panose="02020503050405020304" pitchFamily="18" charset="-79"/>
              </a:rPr>
              <a:t>סיילס</a:t>
            </a:r>
            <a:r>
              <a:rPr lang="he-IL" sz="4400" b="1" dirty="0">
                <a:solidFill>
                  <a:schemeClr val="bg1"/>
                </a:solidFill>
                <a:latin typeface="FbMasa" panose="02020503050405020304" pitchFamily="18" charset="-79"/>
              </a:rPr>
              <a:t>:</a:t>
            </a:r>
          </a:p>
          <a:p>
            <a:pPr algn="ctr"/>
            <a:r>
              <a:rPr lang="he-IL" sz="6000" b="1" dirty="0" err="1">
                <a:solidFill>
                  <a:schemeClr val="bg1"/>
                </a:solidFill>
                <a:latin typeface="FbMasa" panose="02020503050405020304" pitchFamily="18" charset="-79"/>
              </a:rPr>
              <a:t>אקספו</a:t>
            </a:r>
            <a:r>
              <a:rPr lang="he-IL" sz="6000" b="1" dirty="0">
                <a:solidFill>
                  <a:schemeClr val="bg1"/>
                </a:solidFill>
                <a:latin typeface="FbMasa" panose="02020503050405020304" pitchFamily="18" charset="-79"/>
              </a:rPr>
              <a:t> 2020</a:t>
            </a:r>
          </a:p>
          <a:p>
            <a:pPr algn="ctr"/>
            <a:r>
              <a:rPr lang="he-IL" sz="6000" b="1" dirty="0">
                <a:solidFill>
                  <a:schemeClr val="bg1"/>
                </a:solidFill>
                <a:latin typeface="FbMasa" panose="02020503050405020304" pitchFamily="18" charset="-79"/>
              </a:rPr>
              <a:t>דובאי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9"/>
          <a:stretch/>
        </p:blipFill>
        <p:spPr>
          <a:xfrm>
            <a:off x="729846" y="149090"/>
            <a:ext cx="5634377" cy="5751649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5597907" y="6059087"/>
            <a:ext cx="6822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דצמבר 2021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27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6552251" y="5318139"/>
            <a:ext cx="5444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b="1" dirty="0">
                <a:solidFill>
                  <a:schemeClr val="bg1"/>
                </a:solidFill>
              </a:rPr>
              <a:t>יגאל קם: </a:t>
            </a:r>
            <a:r>
              <a:rPr lang="he-IL" sz="2000" dirty="0">
                <a:solidFill>
                  <a:schemeClr val="bg1"/>
                </a:solidFill>
              </a:rPr>
              <a:t>מילים וביטויים מקור ומשמעות. בשיתוף מפגש עם </a:t>
            </a:r>
            <a:r>
              <a:rPr lang="he-IL" sz="2000" b="1" dirty="0">
                <a:solidFill>
                  <a:schemeClr val="bg1"/>
                </a:solidFill>
              </a:rPr>
              <a:t>קבוצת מסיימי קורס מדריכי טיולים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79"/>
          <a:stretch/>
        </p:blipFill>
        <p:spPr>
          <a:xfrm>
            <a:off x="6826219" y="154802"/>
            <a:ext cx="5091849" cy="509333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4"/>
          <a:stretch/>
        </p:blipFill>
        <p:spPr>
          <a:xfrm>
            <a:off x="842181" y="160208"/>
            <a:ext cx="5144660" cy="5106960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6112893" y="6052283"/>
            <a:ext cx="6323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ינואר 2022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1" name="מלבן 10"/>
          <p:cNvSpPr/>
          <p:nvPr/>
        </p:nvSpPr>
        <p:spPr>
          <a:xfrm flipH="1">
            <a:off x="6331716" y="231128"/>
            <a:ext cx="109087" cy="55921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1210704" y="5291880"/>
            <a:ext cx="4628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000" dirty="0">
                <a:solidFill>
                  <a:schemeClr val="bg1"/>
                </a:solidFill>
              </a:rPr>
              <a:t>ינואר – פברואר </a:t>
            </a:r>
            <a:r>
              <a:rPr lang="he-IL" sz="2000" b="1" dirty="0">
                <a:solidFill>
                  <a:schemeClr val="bg1"/>
                </a:solidFill>
              </a:rPr>
              <a:t>פזי </a:t>
            </a:r>
            <a:r>
              <a:rPr lang="he-IL" sz="2000" b="1" dirty="0" err="1">
                <a:solidFill>
                  <a:schemeClr val="bg1"/>
                </a:solidFill>
              </a:rPr>
              <a:t>מוסקוביץ</a:t>
            </a:r>
            <a:endParaRPr lang="he-IL" sz="2000" b="1" dirty="0">
              <a:solidFill>
                <a:schemeClr val="bg1"/>
              </a:solidFill>
            </a:endParaRPr>
          </a:p>
          <a:p>
            <a:pPr algn="ctr"/>
            <a:r>
              <a:rPr lang="he-IL" sz="2000" b="1" dirty="0">
                <a:solidFill>
                  <a:schemeClr val="bg1"/>
                </a:solidFill>
              </a:rPr>
              <a:t>סדנת צילום </a:t>
            </a:r>
            <a:r>
              <a:rPr lang="he-IL" sz="2000" b="1" dirty="0" err="1">
                <a:solidFill>
                  <a:schemeClr val="bg1"/>
                </a:solidFill>
              </a:rPr>
              <a:t>בסמארטפון</a:t>
            </a:r>
            <a:r>
              <a:rPr lang="he-IL" sz="2000" b="1" dirty="0">
                <a:solidFill>
                  <a:schemeClr val="bg1"/>
                </a:solidFill>
              </a:rPr>
              <a:t> בת 5 מפגשים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77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5906176" y="5510777"/>
            <a:ext cx="6089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</a:rPr>
              <a:t>פזי </a:t>
            </a:r>
            <a:r>
              <a:rPr lang="he-IL" sz="2400" b="1" dirty="0" err="1">
                <a:solidFill>
                  <a:schemeClr val="bg1"/>
                </a:solidFill>
              </a:rPr>
              <a:t>מוסקוביץ</a:t>
            </a:r>
            <a:r>
              <a:rPr lang="he-IL" sz="2400" b="1" dirty="0">
                <a:solidFill>
                  <a:schemeClr val="bg1"/>
                </a:solidFill>
              </a:rPr>
              <a:t> </a:t>
            </a:r>
            <a:r>
              <a:rPr lang="he-IL" sz="2000" b="1" dirty="0">
                <a:solidFill>
                  <a:schemeClr val="bg1"/>
                </a:solidFill>
              </a:rPr>
              <a:t>סדנת צילום </a:t>
            </a:r>
            <a:r>
              <a:rPr lang="he-IL" sz="2000" b="1" dirty="0" err="1">
                <a:solidFill>
                  <a:schemeClr val="bg1"/>
                </a:solidFill>
              </a:rPr>
              <a:t>בסמארטפון</a:t>
            </a:r>
            <a:r>
              <a:rPr lang="he-IL" sz="2000" b="1" dirty="0">
                <a:solidFill>
                  <a:schemeClr val="bg1"/>
                </a:solidFill>
              </a:rPr>
              <a:t> בת 5 מפגשים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4999807" y="6092114"/>
            <a:ext cx="7424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  <a:cs typeface="FbMasa" panose="02020503050405020304" pitchFamily="18" charset="-79"/>
              </a:rPr>
              <a:t>השתלמויות ינואר-פברואר 2022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  <a:cs typeface="FbMasa" panose="02020503050405020304" pitchFamily="18" charset="-79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4" y="110233"/>
            <a:ext cx="4352503" cy="579992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40" y="3595578"/>
            <a:ext cx="2194664" cy="164599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43" y="110234"/>
            <a:ext cx="2203461" cy="165259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52" y="1861460"/>
            <a:ext cx="2201752" cy="1651314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23" y="3635688"/>
            <a:ext cx="2139927" cy="1605888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906" y="3650223"/>
            <a:ext cx="2129296" cy="1597911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61" y="128436"/>
            <a:ext cx="4418280" cy="331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9"/>
          <a:stretch/>
        </p:blipFill>
        <p:spPr>
          <a:xfrm>
            <a:off x="6336631" y="138395"/>
            <a:ext cx="5665315" cy="576736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8"/>
          <a:stretch/>
        </p:blipFill>
        <p:spPr>
          <a:xfrm>
            <a:off x="639030" y="138395"/>
            <a:ext cx="5265513" cy="5811065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6455621" y="6027003"/>
            <a:ext cx="5807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מרץ 2022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1" name="מלבן 10"/>
          <p:cNvSpPr/>
          <p:nvPr/>
        </p:nvSpPr>
        <p:spPr>
          <a:xfrm flipH="1">
            <a:off x="6090105" y="138395"/>
            <a:ext cx="102147" cy="58110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3950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1409818" y="4729878"/>
            <a:ext cx="4251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</a:rPr>
              <a:t>רן מאיר: בניית מצגות</a:t>
            </a:r>
          </a:p>
          <a:p>
            <a:pPr algn="ctr"/>
            <a:r>
              <a:rPr lang="he-IL" sz="2800" dirty="0">
                <a:solidFill>
                  <a:schemeClr val="bg1"/>
                </a:solidFill>
              </a:rPr>
              <a:t> שלושה מפגשים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b="25807"/>
          <a:stretch/>
        </p:blipFill>
        <p:spPr>
          <a:xfrm>
            <a:off x="6573511" y="225271"/>
            <a:ext cx="5375140" cy="5604028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5378510" y="6059087"/>
            <a:ext cx="6933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ספטמבר 2022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6" y="262778"/>
            <a:ext cx="565608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9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5089752" y="5562880"/>
            <a:ext cx="6878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bg1"/>
                </a:solidFill>
              </a:rPr>
              <a:t>סיור לימודי: </a:t>
            </a:r>
            <a:r>
              <a:rPr lang="he-IL" sz="2400" b="1" dirty="0">
                <a:solidFill>
                  <a:schemeClr val="bg1"/>
                </a:solidFill>
              </a:rPr>
              <a:t>נעם סרי לוי </a:t>
            </a:r>
            <a:r>
              <a:rPr lang="he-IL" sz="2400" dirty="0">
                <a:solidFill>
                  <a:schemeClr val="bg1"/>
                </a:solidFill>
              </a:rPr>
              <a:t>(יד בן צבי) </a:t>
            </a:r>
            <a:r>
              <a:rPr lang="he-IL" sz="2400" b="1" dirty="0">
                <a:solidFill>
                  <a:schemeClr val="bg1"/>
                </a:solidFill>
              </a:rPr>
              <a:t>אדריכלות בירושלים</a:t>
            </a:r>
            <a:r>
              <a:rPr lang="en-US" sz="2400" b="1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89" y="116053"/>
            <a:ext cx="2200294" cy="165022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87" y="157589"/>
            <a:ext cx="2178843" cy="1634132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5743074" y="6027003"/>
            <a:ext cx="646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השתלמויות נובמבר 2022</a:t>
            </a:r>
            <a:endParaRPr lang="he-IL" sz="48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87" y="1937030"/>
            <a:ext cx="2221677" cy="166625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3" y="1907361"/>
            <a:ext cx="2257959" cy="1693469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99" y="3743771"/>
            <a:ext cx="2225965" cy="1634132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14780" r="5665"/>
          <a:stretch/>
        </p:blipFill>
        <p:spPr>
          <a:xfrm>
            <a:off x="9897480" y="1948271"/>
            <a:ext cx="2133601" cy="166466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80" y="3750763"/>
            <a:ext cx="2185754" cy="1639316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42" y="3694369"/>
            <a:ext cx="2243420" cy="1682565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r="1511"/>
          <a:stretch/>
        </p:blipFill>
        <p:spPr>
          <a:xfrm rot="5400000">
            <a:off x="-102770" y="852578"/>
            <a:ext cx="5792597" cy="4321216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27" y="116053"/>
            <a:ext cx="2197411" cy="16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0" y="-225688"/>
            <a:ext cx="12191999" cy="750880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/>
          <p:cNvSpPr/>
          <p:nvPr/>
        </p:nvSpPr>
        <p:spPr>
          <a:xfrm>
            <a:off x="2980166" y="-140688"/>
            <a:ext cx="6086697" cy="129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48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בחירות 2021 </a:t>
            </a:r>
          </a:p>
          <a:p>
            <a:pPr algn="ctr">
              <a:lnSpc>
                <a:spcPct val="80000"/>
              </a:lnSpc>
            </a:pPr>
            <a:r>
              <a:rPr lang="he-IL" sz="48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 המנהל היוצא</a:t>
            </a:r>
            <a:endParaRPr lang="he-IL" sz="4800" b="1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3244469" y="6230635"/>
            <a:ext cx="5744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 err="1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ארלה</a:t>
            </a:r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 סמואל </a:t>
            </a:r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</a:rPr>
              <a:t>יושב ראש הארגון</a:t>
            </a:r>
          </a:p>
        </p:txBody>
      </p:sp>
      <p:sp>
        <p:nvSpPr>
          <p:cNvPr id="20" name="מלבן 19"/>
          <p:cNvSpPr/>
          <p:nvPr/>
        </p:nvSpPr>
        <p:spPr>
          <a:xfrm>
            <a:off x="9303829" y="2755620"/>
            <a:ext cx="2339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תמר פלד רן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973" r="2794" b="1906"/>
          <a:stretch/>
        </p:blipFill>
        <p:spPr>
          <a:xfrm>
            <a:off x="3552413" y="1150948"/>
            <a:ext cx="5167745" cy="51538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4"/>
          <a:stretch/>
        </p:blipFill>
        <p:spPr>
          <a:xfrm>
            <a:off x="9413569" y="38196"/>
            <a:ext cx="2119742" cy="27368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0" y="38196"/>
            <a:ext cx="2093338" cy="27315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28" y="3536368"/>
            <a:ext cx="2070023" cy="27341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מלבן 13"/>
          <p:cNvSpPr/>
          <p:nvPr/>
        </p:nvSpPr>
        <p:spPr>
          <a:xfrm>
            <a:off x="433791" y="2747628"/>
            <a:ext cx="2711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יוסי הרשקוביץ</a:t>
            </a:r>
          </a:p>
        </p:txBody>
      </p:sp>
      <p:sp>
        <p:nvSpPr>
          <p:cNvPr id="15" name="מלבן 14"/>
          <p:cNvSpPr/>
          <p:nvPr/>
        </p:nvSpPr>
        <p:spPr>
          <a:xfrm>
            <a:off x="9341152" y="6185284"/>
            <a:ext cx="2229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נעמי פישר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1" y="3576840"/>
            <a:ext cx="2103774" cy="27180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מלבן 20"/>
          <p:cNvSpPr/>
          <p:nvPr/>
        </p:nvSpPr>
        <p:spPr>
          <a:xfrm>
            <a:off x="-519485" y="6250590"/>
            <a:ext cx="4379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שמואל </a:t>
            </a:r>
            <a:r>
              <a:rPr lang="he-IL" sz="3600" dirty="0" err="1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מורציאנו</a:t>
            </a:r>
            <a:endParaRPr lang="he-IL" sz="3600" dirty="0">
              <a:solidFill>
                <a:schemeClr val="bg1"/>
              </a:solidFill>
              <a:latin typeface="FbMasa" panose="02020503050405020304" pitchFamily="18" charset="-79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69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6940873" y="-124629"/>
            <a:ext cx="50681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אירועים</a:t>
            </a:r>
            <a:endParaRPr lang="he-IL" sz="66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8558095" y="5591653"/>
            <a:ext cx="3058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תמר פלד רן (יו"ר)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9"/>
          <a:stretch/>
        </p:blipFill>
        <p:spPr>
          <a:xfrm>
            <a:off x="2706875" y="3234912"/>
            <a:ext cx="1853093" cy="241683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/>
          <a:stretch/>
        </p:blipFill>
        <p:spPr>
          <a:xfrm>
            <a:off x="689810" y="3234912"/>
            <a:ext cx="1822383" cy="240371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32" y="3237880"/>
            <a:ext cx="1732301" cy="244178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56" y="3253322"/>
            <a:ext cx="1686334" cy="241089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09" y="1038099"/>
            <a:ext cx="3064689" cy="4597033"/>
          </a:xfrm>
          <a:prstGeom prst="rect">
            <a:avLst/>
          </a:prstGeom>
        </p:spPr>
      </p:pic>
      <p:grpSp>
        <p:nvGrpSpPr>
          <p:cNvPr id="18" name="קבוצה 17"/>
          <p:cNvGrpSpPr/>
          <p:nvPr/>
        </p:nvGrpSpPr>
        <p:grpSpPr>
          <a:xfrm>
            <a:off x="689810" y="128041"/>
            <a:ext cx="6078980" cy="2642438"/>
            <a:chOff x="589374" y="84383"/>
            <a:chExt cx="6179416" cy="2686096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5" r="11772"/>
            <a:stretch/>
          </p:blipFill>
          <p:spPr>
            <a:xfrm>
              <a:off x="589374" y="84383"/>
              <a:ext cx="1765079" cy="2670348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3" t="6932" r="9756" b="23527"/>
            <a:stretch/>
          </p:blipFill>
          <p:spPr>
            <a:xfrm>
              <a:off x="2528868" y="90738"/>
              <a:ext cx="2050582" cy="2679741"/>
            </a:xfrm>
            <a:prstGeom prst="rect">
              <a:avLst/>
            </a:prstGeom>
          </p:spPr>
        </p:pic>
        <p:pic>
          <p:nvPicPr>
            <p:cNvPr id="20" name="תמונה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376" y="84383"/>
              <a:ext cx="2014414" cy="2660705"/>
            </a:xfrm>
            <a:prstGeom prst="rect">
              <a:avLst/>
            </a:prstGeom>
          </p:spPr>
        </p:pic>
      </p:grpSp>
      <p:sp>
        <p:nvSpPr>
          <p:cNvPr id="24" name="מלבן 23"/>
          <p:cNvSpPr/>
          <p:nvPr/>
        </p:nvSpPr>
        <p:spPr>
          <a:xfrm>
            <a:off x="401054" y="2693696"/>
            <a:ext cx="6160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נעמי פישר       אורית גלעד     סמדר </a:t>
            </a:r>
            <a:r>
              <a:rPr lang="he-IL" sz="2800" dirty="0" err="1">
                <a:solidFill>
                  <a:schemeClr val="bg1"/>
                </a:solidFill>
              </a:rPr>
              <a:t>מלמן</a:t>
            </a:r>
            <a:r>
              <a:rPr lang="he-IL" sz="2800" dirty="0">
                <a:solidFill>
                  <a:schemeClr val="bg1"/>
                </a:solidFill>
              </a:rPr>
              <a:t> </a:t>
            </a:r>
            <a:r>
              <a:rPr lang="he-IL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מלבן 24"/>
          <p:cNvSpPr/>
          <p:nvPr/>
        </p:nvSpPr>
        <p:spPr>
          <a:xfrm>
            <a:off x="583272" y="5609318"/>
            <a:ext cx="8036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יוסי הרשקוביץ  ינון </a:t>
            </a:r>
            <a:r>
              <a:rPr lang="he-IL" sz="2800" dirty="0" err="1">
                <a:solidFill>
                  <a:schemeClr val="bg1"/>
                </a:solidFill>
              </a:rPr>
              <a:t>פלקוביץ</a:t>
            </a:r>
            <a:r>
              <a:rPr lang="he-IL" sz="2800" dirty="0">
                <a:solidFill>
                  <a:schemeClr val="bg1"/>
                </a:solidFill>
              </a:rPr>
              <a:t>   סמי </a:t>
            </a:r>
            <a:r>
              <a:rPr lang="he-IL" sz="2800" dirty="0" err="1">
                <a:solidFill>
                  <a:schemeClr val="bg1"/>
                </a:solidFill>
              </a:rPr>
              <a:t>אלברנס</a:t>
            </a:r>
            <a:r>
              <a:rPr lang="he-IL" sz="2800" dirty="0">
                <a:solidFill>
                  <a:schemeClr val="bg1"/>
                </a:solidFill>
              </a:rPr>
              <a:t>     פנינה קדם 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8584381" y="6076995"/>
            <a:ext cx="3466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2295702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850508" y="542858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081">
            <a:off x="788742" y="347367"/>
            <a:ext cx="4699009" cy="637365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מלבן 6"/>
          <p:cNvSpPr/>
          <p:nvPr/>
        </p:nvSpPr>
        <p:spPr>
          <a:xfrm>
            <a:off x="6942860" y="2074698"/>
            <a:ext cx="38889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3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מרץ</a:t>
            </a:r>
            <a:endParaRPr lang="he-IL" sz="13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566602" y="4223690"/>
            <a:ext cx="50348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שכונת </a:t>
            </a:r>
            <a:r>
              <a:rPr lang="he-IL" sz="4800" b="1" dirty="0" err="1">
                <a:solidFill>
                  <a:schemeClr val="bg1"/>
                </a:solidFill>
                <a:latin typeface="Guttman Haim" panose="02010401010101010101" pitchFamily="2" charset="-79"/>
              </a:rPr>
              <a:t>מונטיפיורי</a:t>
            </a:r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 השכונה המתעוררת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6019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7221620" y="2354850"/>
            <a:ext cx="38889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3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מרץ</a:t>
            </a:r>
            <a:endParaRPr lang="he-IL" sz="13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866735" y="4432238"/>
            <a:ext cx="4598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זיכרון יעקב שלי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861">
            <a:off x="716469" y="328069"/>
            <a:ext cx="5056094" cy="6858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37138" y="654567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2263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239387" y="2164887"/>
            <a:ext cx="54476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3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אפריל</a:t>
            </a:r>
            <a:endParaRPr lang="he-IL" sz="13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855424" y="4257768"/>
            <a:ext cx="4598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בעקבות האדריכל אלכסנדר לוי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465">
            <a:off x="494533" y="296396"/>
            <a:ext cx="4622379" cy="62697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19993" y="595845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402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115556" y="2043350"/>
            <a:ext cx="54476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3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אפריל</a:t>
            </a:r>
            <a:endParaRPr lang="he-IL" sz="13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706645" y="4070367"/>
            <a:ext cx="4598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אבו תור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ומחוזות ילדותי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619">
            <a:off x="610178" y="303886"/>
            <a:ext cx="4666763" cy="632991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50508" y="542858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0480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115556" y="2043350"/>
            <a:ext cx="54476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3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יולי</a:t>
            </a:r>
            <a:endParaRPr lang="he-IL" sz="13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706645" y="4070367"/>
            <a:ext cx="4598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עוטף עזה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עבר הווה ועתיד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504">
            <a:off x="630394" y="380324"/>
            <a:ext cx="4605158" cy="62463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50508" y="542858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9066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255746" y="2191513"/>
            <a:ext cx="71673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ספטמבר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651883" y="3929403"/>
            <a:ext cx="6375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בסימן חגי תשרי וסליחות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לראש פינה וצפת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796">
            <a:off x="584823" y="321498"/>
            <a:ext cx="4583406" cy="62168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459331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685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255746" y="2191513"/>
            <a:ext cx="71673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אוקטובר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301991" y="3976617"/>
            <a:ext cx="5385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 err="1">
                <a:solidFill>
                  <a:schemeClr val="bg1"/>
                </a:solidFill>
                <a:latin typeface="Guttman Haim" panose="02010401010101010101" pitchFamily="2" charset="-79"/>
              </a:rPr>
              <a:t>וילהמה</a:t>
            </a:r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 </a:t>
            </a:r>
            <a:r>
              <a:rPr lang="he-IL" sz="4800" b="1" dirty="0" err="1">
                <a:solidFill>
                  <a:schemeClr val="bg1"/>
                </a:solidFill>
                <a:latin typeface="Guttman Haim" panose="02010401010101010101" pitchFamily="2" charset="-79"/>
              </a:rPr>
              <a:t>חמדייה</a:t>
            </a:r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 -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בני עטרות (ועוד...)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228">
            <a:off x="513820" y="336505"/>
            <a:ext cx="4655951" cy="63152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02581" y="685586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1166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255746" y="2191513"/>
            <a:ext cx="71673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נובמבר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935981" y="4032358"/>
            <a:ext cx="6121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רמלה-בין יפו לירושלים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אתרים, טעימות ועוד...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320">
            <a:off x="568409" y="481050"/>
            <a:ext cx="4549072" cy="617028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77870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255746" y="2191513"/>
            <a:ext cx="71673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דצמבר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799427" y="3958834"/>
            <a:ext cx="6375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טיול חנוכיות והמורשת החרדית בבני ברק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601">
            <a:off x="530265" y="374179"/>
            <a:ext cx="4576955" cy="620810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308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859506" y="972655"/>
            <a:ext cx="10464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</a:rPr>
              <a:t>טיפול בנושא רווחת המדריך</a:t>
            </a:r>
          </a:p>
        </p:txBody>
      </p:sp>
      <p:sp>
        <p:nvSpPr>
          <p:cNvPr id="10" name="מלבן 9"/>
          <p:cNvSpPr/>
          <p:nvPr/>
        </p:nvSpPr>
        <p:spPr>
          <a:xfrm>
            <a:off x="2157413" y="2587833"/>
            <a:ext cx="67579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David" panose="020E0502060401010101" pitchFamily="34" charset="-79"/>
              </a:rPr>
              <a:t>1. פגישות עם חברי כנסת</a:t>
            </a:r>
          </a:p>
          <a:p>
            <a:r>
              <a:rPr lang="he-IL" sz="4400" b="1" dirty="0">
                <a:solidFill>
                  <a:schemeClr val="bg1"/>
                </a:solidFill>
                <a:latin typeface="David" panose="020E0502060401010101" pitchFamily="34" charset="-79"/>
              </a:rPr>
              <a:t>2. הסתדרות</a:t>
            </a:r>
          </a:p>
          <a:p>
            <a:r>
              <a:rPr lang="he-IL" sz="4400" b="1" dirty="0">
                <a:solidFill>
                  <a:schemeClr val="bg1"/>
                </a:solidFill>
                <a:latin typeface="David" panose="020E0502060401010101" pitchFamily="34" charset="-79"/>
              </a:rPr>
              <a:t>3. רשות שדות התעופה</a:t>
            </a:r>
          </a:p>
          <a:p>
            <a:r>
              <a:rPr lang="he-IL" sz="4400" b="1" dirty="0">
                <a:solidFill>
                  <a:schemeClr val="bg1"/>
                </a:solidFill>
                <a:latin typeface="David" panose="020E0502060401010101" pitchFamily="34" charset="-79"/>
              </a:rPr>
              <a:t>4. חברות צ'ק אין</a:t>
            </a:r>
            <a:endParaRPr lang="he-IL" sz="4400" dirty="0">
              <a:solidFill>
                <a:schemeClr val="bg1"/>
              </a:solidFill>
              <a:latin typeface="David" panose="020E0502060401010101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106905" y="2145369"/>
            <a:ext cx="10208795" cy="1078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3507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143451" y="2353763"/>
            <a:ext cx="71673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דצמבר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439125" y="4056849"/>
            <a:ext cx="5205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חיפה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החג של החגים</a:t>
            </a:r>
            <a:endParaRPr lang="he-IL" sz="4800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659">
            <a:off x="607829" y="435148"/>
            <a:ext cx="4537396" cy="61544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2021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3054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181295" y="2414457"/>
            <a:ext cx="557267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פברואר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548513" y="4138867"/>
            <a:ext cx="5205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תל אביב הקסומה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סיור ערב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780">
            <a:off x="562099" y="344207"/>
            <a:ext cx="4644906" cy="630027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525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306907" y="2475096"/>
            <a:ext cx="557267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פברואר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306907" y="4324449"/>
            <a:ext cx="57419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גדרה: יוצאים מגדרם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  <a:latin typeface="Guttman Haim" panose="02010401010101010101" pitchFamily="2" charset="-79"/>
              </a:rPr>
              <a:t>הסיפורים שלא תמצאו בספרים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508">
            <a:off x="718789" y="370792"/>
            <a:ext cx="4616085" cy="626117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9359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503502" y="2109892"/>
            <a:ext cx="493952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מרץ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5900771" y="3867842"/>
            <a:ext cx="62736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תערוכת הקפה</a:t>
            </a: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וסיור בתי קפה </a:t>
            </a:r>
            <a:r>
              <a:rPr lang="he-IL" sz="4800" b="1" dirty="0" err="1">
                <a:solidFill>
                  <a:schemeClr val="bg1"/>
                </a:solidFill>
                <a:latin typeface="Guttman Haim" panose="02010401010101010101" pitchFamily="2" charset="-79"/>
              </a:rPr>
              <a:t>בטלביה</a:t>
            </a:r>
            <a:endParaRPr lang="he-IL" sz="3200" b="1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826">
            <a:off x="617871" y="475321"/>
            <a:ext cx="4595269" cy="620303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0495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548767" y="2297824"/>
            <a:ext cx="493952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מרץ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011552" y="4218187"/>
            <a:ext cx="4221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סיור בעין כרם</a:t>
            </a:r>
            <a:endParaRPr lang="he-IL" sz="3200" b="1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692">
            <a:off x="761921" y="486431"/>
            <a:ext cx="4634682" cy="628640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1976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190512" y="2397591"/>
            <a:ext cx="54965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נובמבר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080357" y="4451781"/>
            <a:ext cx="4221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סיפורי פלורנטין</a:t>
            </a:r>
            <a:endParaRPr lang="he-IL" sz="3200" b="1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9663">
            <a:off x="664201" y="445344"/>
            <a:ext cx="4657372" cy="631718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מלבן 8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4396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7345787" y="6157227"/>
            <a:ext cx="4828674" cy="700773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190512" y="2397591"/>
            <a:ext cx="54965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1000" b="1" spc="600" dirty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דצמבר</a:t>
            </a:r>
            <a:endParaRPr lang="he-IL" sz="11000" spc="600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6926217" y="4262927"/>
            <a:ext cx="4221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טיול </a:t>
            </a:r>
            <a:r>
              <a:rPr lang="he-IL" sz="4800" b="1" dirty="0" err="1">
                <a:solidFill>
                  <a:schemeClr val="bg1"/>
                </a:solidFill>
                <a:latin typeface="Guttman Haim" panose="02010401010101010101" pitchFamily="2" charset="-79"/>
              </a:rPr>
              <a:t>חנוכריסמס</a:t>
            </a:r>
            <a:endParaRPr lang="he-IL" sz="4800" b="1" dirty="0">
              <a:solidFill>
                <a:schemeClr val="bg1"/>
              </a:solidFill>
              <a:latin typeface="Guttman Haim" panose="02010401010101010101" pitchFamily="2" charset="-79"/>
            </a:endParaRPr>
          </a:p>
          <a:p>
            <a:pPr algn="ctr"/>
            <a:r>
              <a:rPr lang="he-IL" sz="4800" b="1" dirty="0">
                <a:solidFill>
                  <a:schemeClr val="bg1"/>
                </a:solidFill>
                <a:latin typeface="Guttman Haim" panose="02010401010101010101" pitchFamily="2" charset="-79"/>
              </a:rPr>
              <a:t>בירושלים</a:t>
            </a:r>
            <a:endParaRPr lang="he-IL" sz="3200" b="1" dirty="0">
              <a:solidFill>
                <a:schemeClr val="bg1"/>
              </a:solidFill>
              <a:latin typeface="Guttman Haim" panose="02010401010101010101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971">
            <a:off x="732596" y="533849"/>
            <a:ext cx="4486918" cy="608598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מלבן 9"/>
          <p:cNvSpPr/>
          <p:nvPr/>
        </p:nvSpPr>
        <p:spPr>
          <a:xfrm>
            <a:off x="5802581" y="580844"/>
            <a:ext cx="6073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800" b="1" dirty="0">
                <a:solidFill>
                  <a:schemeClr val="bg1"/>
                </a:solidFill>
                <a:latin typeface="FbMasa" panose="02020503050405020304" pitchFamily="18" charset="-79"/>
              </a:rPr>
              <a:t>טיולים 2022</a:t>
            </a:r>
            <a:endParaRPr lang="he-IL" sz="88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0182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/>
          <p:cNvSpPr/>
          <p:nvPr/>
        </p:nvSpPr>
        <p:spPr>
          <a:xfrm>
            <a:off x="6540765" y="6123300"/>
            <a:ext cx="5732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אירועים: מפגשי חצר</a:t>
            </a:r>
            <a:endParaRPr lang="he-IL" sz="40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1407754" y="164273"/>
            <a:ext cx="975856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44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נעמי פישר </a:t>
            </a:r>
            <a:r>
              <a:rPr lang="he-IL" sz="44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מפגש חצר ברגבה יולי 2021</a:t>
            </a:r>
            <a:endParaRPr lang="he-IL" sz="44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775093" y="1118892"/>
            <a:ext cx="11177289" cy="4778635"/>
            <a:chOff x="823219" y="2101516"/>
            <a:chExt cx="8878919" cy="3796011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19" y="2118521"/>
              <a:ext cx="2812714" cy="3750284"/>
            </a:xfrm>
            <a:prstGeom prst="rect">
              <a:avLst/>
            </a:prstGeom>
          </p:spPr>
        </p:pic>
        <p:grpSp>
          <p:nvGrpSpPr>
            <p:cNvPr id="3" name="קבוצה 2"/>
            <p:cNvGrpSpPr/>
            <p:nvPr/>
          </p:nvGrpSpPr>
          <p:grpSpPr>
            <a:xfrm>
              <a:off x="3848611" y="2101516"/>
              <a:ext cx="5853527" cy="3796011"/>
              <a:chOff x="3848611" y="2101516"/>
              <a:chExt cx="5853527" cy="3796011"/>
            </a:xfrm>
          </p:grpSpPr>
          <p:pic>
            <p:nvPicPr>
              <p:cNvPr id="31" name="תמונה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8611" y="2101516"/>
                <a:ext cx="2847009" cy="3796011"/>
              </a:xfrm>
              <a:prstGeom prst="rect">
                <a:avLst/>
              </a:prstGeom>
            </p:spPr>
          </p:pic>
          <p:pic>
            <p:nvPicPr>
              <p:cNvPr id="32" name="תמונה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5129" y="2101516"/>
                <a:ext cx="2847009" cy="37960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3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/>
          <p:cNvSpPr/>
          <p:nvPr/>
        </p:nvSpPr>
        <p:spPr>
          <a:xfrm>
            <a:off x="6243536" y="6155880"/>
            <a:ext cx="635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אירועים: מפגשי חצר</a:t>
            </a:r>
            <a:endParaRPr lang="he-IL" sz="40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1339515" y="101965"/>
            <a:ext cx="930442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44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חיים מנדה </a:t>
            </a:r>
            <a:r>
              <a:rPr lang="he-IL" sz="44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מפגש חצר אוקטובר 2021</a:t>
            </a:r>
            <a:endParaRPr lang="he-IL" sz="44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11" y="3438238"/>
            <a:ext cx="3353202" cy="251490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11" y="799481"/>
            <a:ext cx="3353202" cy="2514903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0" y="799481"/>
            <a:ext cx="7411452" cy="515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5662863" y="6076995"/>
            <a:ext cx="6571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</a:rPr>
              <a:t>אירועים: מפגש בפארק הרצליה</a:t>
            </a:r>
          </a:p>
        </p:txBody>
      </p:sp>
      <p:sp>
        <p:nvSpPr>
          <p:cNvPr id="10" name="מלבן 9"/>
          <p:cNvSpPr/>
          <p:nvPr/>
        </p:nvSpPr>
        <p:spPr>
          <a:xfrm>
            <a:off x="443442" y="-77656"/>
            <a:ext cx="11822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chemeClr val="bg1"/>
                </a:solidFill>
                <a:latin typeface="FbMasa" panose="02020503050405020304" pitchFamily="18" charset="-79"/>
              </a:rPr>
              <a:t>מפגש חברים בפארק לקראת חג הפסח 22.3.21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0" y="829626"/>
            <a:ext cx="5505908" cy="2446626"/>
          </a:xfrm>
          <a:prstGeom prst="rect">
            <a:avLst/>
          </a:prstGeom>
        </p:spPr>
      </p:pic>
      <p:grpSp>
        <p:nvGrpSpPr>
          <p:cNvPr id="2" name="קבוצה 1"/>
          <p:cNvGrpSpPr/>
          <p:nvPr/>
        </p:nvGrpSpPr>
        <p:grpSpPr>
          <a:xfrm>
            <a:off x="6354721" y="823079"/>
            <a:ext cx="5653166" cy="5134693"/>
            <a:chOff x="4761467" y="840824"/>
            <a:chExt cx="7292499" cy="6623677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467" y="840824"/>
              <a:ext cx="7292499" cy="3241720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467" y="4231583"/>
              <a:ext cx="7292499" cy="3232918"/>
            </a:xfrm>
            <a:prstGeom prst="rect">
              <a:avLst/>
            </a:prstGeom>
          </p:spPr>
        </p:pic>
      </p:grpSp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51"/>
          <a:stretch/>
        </p:blipFill>
        <p:spPr>
          <a:xfrm>
            <a:off x="673060" y="3432711"/>
            <a:ext cx="5505908" cy="25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497305" y="1365775"/>
            <a:ext cx="1104631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e-IL" sz="14000" b="1" spc="600" dirty="0">
                <a:solidFill>
                  <a:schemeClr val="bg1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מִי עוֹשֶׂה מָה?</a:t>
            </a:r>
            <a:endParaRPr lang="he-IL" sz="14000" spc="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773092" y="3682389"/>
            <a:ext cx="8856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96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תפקידים וועדות</a:t>
            </a:r>
            <a:endParaRPr lang="he-IL" sz="9600" b="1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7782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7476637" y="6076995"/>
            <a:ext cx="4735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</a:rPr>
              <a:t>מפגש בפארק הרצליה</a:t>
            </a:r>
          </a:p>
        </p:txBody>
      </p:sp>
      <p:sp>
        <p:nvSpPr>
          <p:cNvPr id="10" name="מלבן 9"/>
          <p:cNvSpPr/>
          <p:nvPr/>
        </p:nvSpPr>
        <p:spPr>
          <a:xfrm>
            <a:off x="366821" y="-14800"/>
            <a:ext cx="11822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</a:rPr>
              <a:t>מפגש זר החגים</a:t>
            </a:r>
            <a: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</a:rPr>
              <a:t>: 10.6.21</a:t>
            </a:r>
          </a:p>
          <a:p>
            <a:pPr algn="ctr"/>
            <a:r>
              <a:rPr lang="he-IL" sz="2400" dirty="0">
                <a:solidFill>
                  <a:schemeClr val="bg1"/>
                </a:solidFill>
                <a:latin typeface="FbMasa" panose="02020503050405020304" pitchFamily="18" charset="-79"/>
              </a:rPr>
              <a:t>סיום רמדאן, יום העצמאות, חג הנביא </a:t>
            </a:r>
            <a:r>
              <a:rPr lang="he-IL" sz="2400" dirty="0" err="1">
                <a:solidFill>
                  <a:schemeClr val="bg1"/>
                </a:solidFill>
                <a:latin typeface="FbMasa" panose="02020503050405020304" pitchFamily="18" charset="-79"/>
              </a:rPr>
              <a:t>שועייב</a:t>
            </a:r>
            <a:r>
              <a:rPr lang="he-IL" sz="2400" dirty="0">
                <a:solidFill>
                  <a:schemeClr val="bg1"/>
                </a:solidFill>
                <a:latin typeface="FbMasa" panose="02020503050405020304" pitchFamily="18" charset="-79"/>
              </a:rPr>
              <a:t>, ל"ג בעומר, שבועות, יום ירושלים ועיד אל פיטר</a:t>
            </a:r>
            <a:r>
              <a:rPr lang="he-IL" sz="2400" dirty="0">
                <a:latin typeface="FbMasa" panose="02020503050405020304" pitchFamily="18" charset="-79"/>
              </a:rPr>
              <a:t>.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13334"/>
          <a:stretch/>
        </p:blipFill>
        <p:spPr>
          <a:xfrm>
            <a:off x="7070656" y="4140299"/>
            <a:ext cx="2893325" cy="1740266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4172749"/>
            <a:ext cx="3629951" cy="1747239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94" y="1188765"/>
            <a:ext cx="1262490" cy="2805097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2" r="4662"/>
          <a:stretch/>
        </p:blipFill>
        <p:spPr>
          <a:xfrm>
            <a:off x="630607" y="4159044"/>
            <a:ext cx="2342170" cy="1756628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2598" r="11598"/>
          <a:stretch/>
        </p:blipFill>
        <p:spPr>
          <a:xfrm>
            <a:off x="732949" y="1122947"/>
            <a:ext cx="2920529" cy="2863774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0"/>
          <a:stretch/>
        </p:blipFill>
        <p:spPr>
          <a:xfrm>
            <a:off x="3836957" y="1155085"/>
            <a:ext cx="4625614" cy="2843710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23961"/>
          <a:stretch/>
        </p:blipFill>
        <p:spPr>
          <a:xfrm>
            <a:off x="10126639" y="4107909"/>
            <a:ext cx="1869743" cy="1755056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19" y="1648346"/>
            <a:ext cx="2815323" cy="18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5664076" y="6150114"/>
            <a:ext cx="6527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</a:rPr>
              <a:t>מפגש בפארק הירקון 21.10.22 </a:t>
            </a:r>
          </a:p>
        </p:txBody>
      </p:sp>
      <p:grpSp>
        <p:nvGrpSpPr>
          <p:cNvPr id="21" name="קבוצה 20"/>
          <p:cNvGrpSpPr/>
          <p:nvPr/>
        </p:nvGrpSpPr>
        <p:grpSpPr>
          <a:xfrm>
            <a:off x="641684" y="149350"/>
            <a:ext cx="11362591" cy="5815621"/>
            <a:chOff x="1678267" y="149350"/>
            <a:chExt cx="10326008" cy="5815621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55" y="149350"/>
              <a:ext cx="5061467" cy="3796100"/>
            </a:xfrm>
            <a:prstGeom prst="rect">
              <a:avLst/>
            </a:prstGeom>
          </p:spPr>
        </p:pic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267" y="4083120"/>
              <a:ext cx="2509136" cy="1881851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488" y="4108767"/>
              <a:ext cx="2440744" cy="1830558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469" y="149350"/>
              <a:ext cx="2456785" cy="1842589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490" y="165951"/>
              <a:ext cx="2456785" cy="1842589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469" y="2103667"/>
              <a:ext cx="2456785" cy="1842589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469" y="4108767"/>
              <a:ext cx="2456785" cy="1842589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490" y="2123431"/>
              <a:ext cx="2456785" cy="1842589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490" y="4108767"/>
              <a:ext cx="2456785" cy="1842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5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6247314" y="6124636"/>
            <a:ext cx="5987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ספטמבר 2021 נורית אשכנזי</a:t>
            </a:r>
            <a:endParaRPr lang="he-IL" sz="40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544" y="2141593"/>
            <a:ext cx="2457882" cy="1843412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16" y="4105458"/>
            <a:ext cx="2453260" cy="1839945"/>
          </a:xfrm>
          <a:prstGeom prst="rect">
            <a:avLst/>
          </a:prstGeom>
        </p:spPr>
      </p:pic>
      <p:grpSp>
        <p:nvGrpSpPr>
          <p:cNvPr id="2" name="קבוצה 1"/>
          <p:cNvGrpSpPr/>
          <p:nvPr/>
        </p:nvGrpSpPr>
        <p:grpSpPr>
          <a:xfrm>
            <a:off x="670689" y="108938"/>
            <a:ext cx="8681973" cy="3192790"/>
            <a:chOff x="481263" y="108937"/>
            <a:chExt cx="8871399" cy="3262451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28" y="108937"/>
              <a:ext cx="4349934" cy="3262451"/>
            </a:xfrm>
            <a:prstGeom prst="rect">
              <a:avLst/>
            </a:prstGeom>
          </p:spPr>
        </p:pic>
        <p:pic>
          <p:nvPicPr>
            <p:cNvPr id="17" name="תמונה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63" y="108937"/>
              <a:ext cx="4349934" cy="3262451"/>
            </a:xfrm>
            <a:prstGeom prst="rect">
              <a:avLst/>
            </a:prstGeom>
          </p:spPr>
        </p:pic>
      </p:grpSp>
      <p:grpSp>
        <p:nvGrpSpPr>
          <p:cNvPr id="23" name="קבוצה 22"/>
          <p:cNvGrpSpPr/>
          <p:nvPr/>
        </p:nvGrpSpPr>
        <p:grpSpPr>
          <a:xfrm>
            <a:off x="689931" y="3458811"/>
            <a:ext cx="8662731" cy="1504976"/>
            <a:chOff x="689931" y="3458811"/>
            <a:chExt cx="8276996" cy="143796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31" y="3458811"/>
              <a:ext cx="1865380" cy="1399035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10531" r="10968" b="10155"/>
            <a:stretch/>
          </p:blipFill>
          <p:spPr>
            <a:xfrm>
              <a:off x="6945621" y="3458811"/>
              <a:ext cx="2021306" cy="1427749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481" y="3458811"/>
              <a:ext cx="1754258" cy="1423341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241" y="3458811"/>
              <a:ext cx="2072960" cy="1437962"/>
            </a:xfrm>
            <a:prstGeom prst="rect">
              <a:avLst/>
            </a:prstGeom>
          </p:spPr>
        </p:pic>
      </p:grpSp>
      <p:pic>
        <p:nvPicPr>
          <p:cNvPr id="20" name="תמונה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166" y="125577"/>
            <a:ext cx="2462310" cy="1846733"/>
          </a:xfrm>
          <a:prstGeom prst="rect">
            <a:avLst/>
          </a:prstGeom>
        </p:spPr>
      </p:pic>
      <p:sp>
        <p:nvSpPr>
          <p:cNvPr id="21" name="מלבן 20"/>
          <p:cNvSpPr/>
          <p:nvPr/>
        </p:nvSpPr>
        <p:spPr>
          <a:xfrm>
            <a:off x="2080834" y="4959036"/>
            <a:ext cx="6214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FbMasa" panose="02020503050405020304" pitchFamily="18" charset="-79"/>
              </a:rPr>
              <a:t>מפגש אוכל פולני </a:t>
            </a:r>
            <a:r>
              <a:rPr lang="he-IL" sz="2800" dirty="0">
                <a:solidFill>
                  <a:schemeClr val="bg1"/>
                </a:solidFill>
                <a:latin typeface="FbMasa" panose="02020503050405020304" pitchFamily="18" charset="-79"/>
              </a:rPr>
              <a:t>בפארק הרצליה</a:t>
            </a:r>
          </a:p>
          <a:p>
            <a:pPr algn="ctr"/>
            <a:r>
              <a:rPr lang="he-IL" sz="2800" dirty="0">
                <a:solidFill>
                  <a:schemeClr val="bg1"/>
                </a:solidFill>
                <a:latin typeface="FbMasa" panose="02020503050405020304" pitchFamily="18" charset="-79"/>
              </a:rPr>
              <a:t>משלב הרעיון ועד לביצוע:  </a:t>
            </a:r>
            <a:r>
              <a:rPr lang="he-IL" sz="3200" b="1" dirty="0">
                <a:solidFill>
                  <a:schemeClr val="bg1"/>
                </a:solidFill>
                <a:latin typeface="FbMasa" panose="02020503050405020304" pitchFamily="18" charset="-79"/>
              </a:rPr>
              <a:t>נורית אשכנזי</a:t>
            </a:r>
          </a:p>
        </p:txBody>
      </p:sp>
    </p:spTree>
    <p:extLst>
      <p:ext uri="{BB962C8B-B14F-4D97-AF65-F5344CB8AC3E}">
        <p14:creationId xmlns:p14="http://schemas.microsoft.com/office/powerpoint/2010/main" val="28457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9179" y="6170670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346355" y="727774"/>
            <a:ext cx="52982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פברואר 2023</a:t>
            </a:r>
          </a:p>
          <a:p>
            <a:pPr algn="ctr"/>
            <a:r>
              <a:rPr lang="he-IL" sz="6000" b="1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מי יבחר השנה?</a:t>
            </a:r>
          </a:p>
          <a:p>
            <a:pPr algn="ctr"/>
            <a:endParaRPr lang="he-IL" sz="4400" dirty="0">
              <a:solidFill>
                <a:schemeClr val="bg1"/>
              </a:solidFill>
              <a:latin typeface="FbMasa" panose="02020503050405020304" pitchFamily="18" charset="-79"/>
            </a:endParaRPr>
          </a:p>
          <a:p>
            <a:pPr algn="ctr"/>
            <a: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</a:rPr>
              <a:t>לצוות היוצא</a:t>
            </a:r>
          </a:p>
          <a:p>
            <a:pPr algn="ctr"/>
            <a: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</a:rPr>
              <a:t>אלפי תודות!</a:t>
            </a:r>
            <a:b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</a:rPr>
            </a:br>
            <a:r>
              <a:rPr lang="he-IL" sz="4000" dirty="0">
                <a:solidFill>
                  <a:schemeClr val="bg1"/>
                </a:solidFill>
                <a:latin typeface="FbMasa" panose="02020503050405020304" pitchFamily="18" charset="-79"/>
              </a:rPr>
              <a:t>לצוות החדש - בהצלחה ומיטב האיחולים</a:t>
            </a:r>
            <a:endParaRPr lang="en-US" sz="40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8682726" y="6105557"/>
            <a:ext cx="3509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בחירות 2023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57" y="-21078"/>
            <a:ext cx="6554015" cy="60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03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6441424" y="180110"/>
            <a:ext cx="5542757" cy="5910740"/>
          </a:xfrm>
          <a:prstGeom prst="rect">
            <a:avLst/>
          </a:prstGeom>
          <a:solidFill>
            <a:srgbClr val="0E1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b="29622"/>
          <a:stretch/>
        </p:blipFill>
        <p:spPr>
          <a:xfrm>
            <a:off x="497305" y="180110"/>
            <a:ext cx="6249324" cy="5888799"/>
          </a:xfrm>
          <a:prstGeom prst="rect">
            <a:avLst/>
          </a:prstGeom>
        </p:spPr>
      </p:pic>
      <p:sp>
        <p:nvSpPr>
          <p:cNvPr id="23" name="מלבן 22"/>
          <p:cNvSpPr/>
          <p:nvPr/>
        </p:nvSpPr>
        <p:spPr>
          <a:xfrm>
            <a:off x="6109855" y="756570"/>
            <a:ext cx="56803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>
                <a:solidFill>
                  <a:srgbClr val="FFFF00"/>
                </a:solidFill>
              </a:rPr>
              <a:t>תודה</a:t>
            </a:r>
          </a:p>
          <a:p>
            <a:pPr algn="ctr"/>
            <a:r>
              <a:rPr lang="he-IL" sz="4800" b="1" dirty="0">
                <a:solidFill>
                  <a:srgbClr val="FFFF00"/>
                </a:solidFill>
              </a:rPr>
              <a:t>לאמנון פאר</a:t>
            </a:r>
          </a:p>
          <a:p>
            <a:pPr algn="ctr"/>
            <a:r>
              <a:rPr lang="he-IL" sz="4800" b="1" dirty="0">
                <a:solidFill>
                  <a:srgbClr val="FFFF00"/>
                </a:solidFill>
              </a:rPr>
              <a:t>חבר בארגון,</a:t>
            </a:r>
          </a:p>
          <a:p>
            <a:pPr algn="ctr"/>
            <a:r>
              <a:rPr lang="he-IL" sz="4800" b="1" dirty="0">
                <a:solidFill>
                  <a:srgbClr val="FFFF00"/>
                </a:solidFill>
              </a:rPr>
              <a:t>מדריך, עיתונאי</a:t>
            </a:r>
          </a:p>
          <a:p>
            <a:pPr algn="ctr"/>
            <a:r>
              <a:rPr lang="he-IL" sz="4800" b="1" dirty="0">
                <a:solidFill>
                  <a:srgbClr val="FFFF00"/>
                </a:solidFill>
              </a:rPr>
              <a:t>ומנחה כנסי הארגון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9336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9179" y="6170670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1021423" y="1130261"/>
            <a:ext cx="105396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2000" b="1" dirty="0">
                <a:solidFill>
                  <a:schemeClr val="bg1"/>
                </a:solidFill>
                <a:latin typeface="FbLiddar" panose="02020503050405020304" pitchFamily="18" charset="-79"/>
                <a:ea typeface="Calibri" panose="020F0502020204030204" pitchFamily="34" charset="0"/>
              </a:rPr>
              <a:t>תודה על הצפייה</a:t>
            </a:r>
          </a:p>
        </p:txBody>
      </p:sp>
      <p:sp>
        <p:nvSpPr>
          <p:cNvPr id="11" name="מלבן 10"/>
          <p:cNvSpPr/>
          <p:nvPr/>
        </p:nvSpPr>
        <p:spPr>
          <a:xfrm>
            <a:off x="733926" y="3123173"/>
            <a:ext cx="11221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6600" b="1" dirty="0">
                <a:solidFill>
                  <a:srgbClr val="FFFF00"/>
                </a:solidFill>
                <a:latin typeface="FbMasa" panose="02020503050405020304" pitchFamily="18" charset="-79"/>
              </a:rPr>
              <a:t>כנס הארגון - 15 בפברואר 2023</a:t>
            </a:r>
          </a:p>
        </p:txBody>
      </p:sp>
      <p:sp>
        <p:nvSpPr>
          <p:cNvPr id="3" name="מלבן 2"/>
          <p:cNvSpPr/>
          <p:nvPr/>
        </p:nvSpPr>
        <p:spPr>
          <a:xfrm>
            <a:off x="5876250" y="6130915"/>
            <a:ext cx="6315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FFFF00"/>
                </a:solidFill>
                <a:latin typeface="FbMasa" panose="02020503050405020304" pitchFamily="18" charset="-79"/>
              </a:rPr>
              <a:t>ערכה ועיצבה: אורית סילביה גלעד</a:t>
            </a:r>
            <a:endParaRPr lang="en-US" sz="3600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970547" y="5324808"/>
            <a:ext cx="10748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FbMasa" panose="02020503050405020304" pitchFamily="18" charset="-79"/>
              </a:rPr>
              <a:t>מצגת מקורית באורך מלא עם תמונות החברים תעלה לאתר הארגון</a:t>
            </a:r>
            <a:endParaRPr lang="en-US" sz="32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1940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14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1"/>
          <a:stretch/>
        </p:blipFill>
        <p:spPr>
          <a:xfrm>
            <a:off x="3194665" y="0"/>
            <a:ext cx="9045462" cy="68580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497305" y="628233"/>
            <a:ext cx="5617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... מאחורי הקלעים</a:t>
            </a:r>
          </a:p>
          <a:p>
            <a:pPr algn="ctr"/>
            <a:r>
              <a:rPr lang="he-IL" sz="4400" b="1" dirty="0">
                <a:solidFill>
                  <a:srgbClr val="FFFF00"/>
                </a:solidFill>
                <a:latin typeface="FbMasa" panose="02020503050405020304" pitchFamily="18" charset="-79"/>
              </a:rPr>
              <a:t>הלב הפועם של הארגון</a:t>
            </a:r>
          </a:p>
          <a:p>
            <a:pPr algn="ctr"/>
            <a:r>
              <a:rPr lang="he-IL" sz="4400" b="1" dirty="0">
                <a:solidFill>
                  <a:srgbClr val="FFFF00"/>
                </a:solidFill>
                <a:latin typeface="FbMasa" panose="02020503050405020304" pitchFamily="18" charset="-79"/>
              </a:rPr>
              <a:t>טלי גדות</a:t>
            </a:r>
          </a:p>
          <a:p>
            <a:pPr algn="ctr"/>
            <a:r>
              <a:rPr lang="he-IL" sz="4400" b="1" dirty="0">
                <a:solidFill>
                  <a:srgbClr val="FFFF00"/>
                </a:solidFill>
                <a:latin typeface="FbMasa" panose="02020503050405020304" pitchFamily="18" charset="-79"/>
              </a:rPr>
              <a:t>מזכירת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42211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6091859" y="4229358"/>
            <a:ext cx="5622835" cy="15747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/>
          <p:cNvSpPr/>
          <p:nvPr/>
        </p:nvSpPr>
        <p:spPr>
          <a:xfrm>
            <a:off x="6250721" y="4049768"/>
            <a:ext cx="54639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b="1" dirty="0" err="1"/>
              <a:t>מורשי</a:t>
            </a:r>
            <a:r>
              <a:rPr lang="he-IL" sz="4800" b="1" dirty="0"/>
              <a:t> חתימה:</a:t>
            </a:r>
          </a:p>
          <a:p>
            <a:pPr algn="ctr"/>
            <a:r>
              <a:rPr lang="he-IL" sz="2000" b="1" dirty="0"/>
              <a:t>יו"ר הארגון </a:t>
            </a:r>
            <a:r>
              <a:rPr lang="he-IL" sz="2000" b="1" dirty="0" err="1"/>
              <a:t>ארלה</a:t>
            </a:r>
            <a:r>
              <a:rPr lang="he-IL" sz="2000" b="1" dirty="0"/>
              <a:t> סמואל ,</a:t>
            </a:r>
          </a:p>
          <a:p>
            <a:pPr algn="ctr"/>
            <a:r>
              <a:rPr lang="he-IL" sz="2000" b="1" dirty="0"/>
              <a:t>תמר פלד רן גזברית הארגון</a:t>
            </a:r>
            <a:endParaRPr lang="en-US" sz="2000" dirty="0"/>
          </a:p>
          <a:p>
            <a:pPr algn="ctr"/>
            <a:r>
              <a:rPr lang="he-IL" sz="2000" b="1" dirty="0"/>
              <a:t>מזכירת הארגון : טלי גדות</a:t>
            </a:r>
            <a:r>
              <a:rPr lang="he-IL" b="1" dirty="0"/>
              <a:t> </a:t>
            </a:r>
            <a:endParaRPr lang="en-US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0" y="214169"/>
            <a:ext cx="3180678" cy="42409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" name="קבוצה 1"/>
          <p:cNvGrpSpPr/>
          <p:nvPr/>
        </p:nvGrpSpPr>
        <p:grpSpPr>
          <a:xfrm>
            <a:off x="5465033" y="186899"/>
            <a:ext cx="6408524" cy="3780187"/>
            <a:chOff x="5836389" y="186899"/>
            <a:chExt cx="6037167" cy="3561135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2973" r="16381" b="1906"/>
            <a:stretch/>
          </p:blipFill>
          <p:spPr>
            <a:xfrm>
              <a:off x="8811491" y="186899"/>
              <a:ext cx="3062065" cy="35611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24"/>
            <a:stretch/>
          </p:blipFill>
          <p:spPr>
            <a:xfrm>
              <a:off x="5836389" y="191070"/>
              <a:ext cx="2754925" cy="355696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6" name="מלבן 5"/>
          <p:cNvSpPr/>
          <p:nvPr/>
        </p:nvSpPr>
        <p:spPr>
          <a:xfrm>
            <a:off x="4795918" y="186898"/>
            <a:ext cx="174275" cy="5743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751826" y="4642213"/>
            <a:ext cx="4891738" cy="11100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663873" y="4592325"/>
            <a:ext cx="509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b="1" dirty="0"/>
              <a:t>עורך הדין של הארגון</a:t>
            </a:r>
          </a:p>
          <a:p>
            <a:pPr algn="ctr"/>
            <a:r>
              <a:rPr lang="he-IL" sz="2000" b="1" dirty="0"/>
              <a:t>אבי סופר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32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51" r="15094"/>
          <a:stretch/>
        </p:blipFill>
        <p:spPr>
          <a:xfrm>
            <a:off x="443442" y="6157227"/>
            <a:ext cx="4828674" cy="700773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401053" y="-177562"/>
            <a:ext cx="96252" cy="750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-208547" y="6076995"/>
            <a:ext cx="12400547" cy="92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/>
          <p:cNvSpPr/>
          <p:nvPr/>
        </p:nvSpPr>
        <p:spPr>
          <a:xfrm>
            <a:off x="2400636" y="-177562"/>
            <a:ext cx="7714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rgbClr val="FFFF00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וועדת ביקורת היוצאת</a:t>
            </a:r>
            <a:endParaRPr lang="he-IL" sz="7200" b="1" dirty="0">
              <a:solidFill>
                <a:srgbClr val="FFFF00"/>
              </a:solidFill>
              <a:latin typeface="FbMasa" panose="02020503050405020304" pitchFamily="18" charset="-79"/>
            </a:endParaRPr>
          </a:p>
        </p:txBody>
      </p:sp>
      <p:grpSp>
        <p:nvGrpSpPr>
          <p:cNvPr id="21" name="קבוצה 20"/>
          <p:cNvGrpSpPr/>
          <p:nvPr/>
        </p:nvGrpSpPr>
        <p:grpSpPr>
          <a:xfrm>
            <a:off x="719639" y="1093444"/>
            <a:ext cx="11241449" cy="4398015"/>
            <a:chOff x="2937307" y="2358188"/>
            <a:chExt cx="9027234" cy="3531743"/>
          </a:xfrm>
        </p:grpSpPr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621" y="2358188"/>
              <a:ext cx="2964920" cy="3531743"/>
            </a:xfrm>
            <a:prstGeom prst="rect">
              <a:avLst/>
            </a:prstGeom>
          </p:spPr>
        </p:pic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671" y="2358188"/>
              <a:ext cx="3019250" cy="3531743"/>
            </a:xfrm>
            <a:prstGeom prst="rect">
              <a:avLst/>
            </a:prstGeom>
          </p:spPr>
        </p:pic>
        <p:pic>
          <p:nvPicPr>
            <p:cNvPr id="20" name="תמונה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07" y="2358188"/>
              <a:ext cx="2592667" cy="3531743"/>
            </a:xfrm>
            <a:prstGeom prst="rect">
              <a:avLst/>
            </a:prstGeom>
          </p:spPr>
        </p:pic>
      </p:grpSp>
      <p:sp>
        <p:nvSpPr>
          <p:cNvPr id="23" name="מלבן 22"/>
          <p:cNvSpPr/>
          <p:nvPr/>
        </p:nvSpPr>
        <p:spPr>
          <a:xfrm>
            <a:off x="1064499" y="5425946"/>
            <a:ext cx="10386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דוד </a:t>
            </a:r>
            <a:r>
              <a:rPr lang="he-IL" sz="3600" dirty="0" err="1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באטוט</a:t>
            </a:r>
            <a:r>
              <a:rPr lang="he-IL" sz="3600" dirty="0">
                <a:solidFill>
                  <a:schemeClr val="bg1"/>
                </a:solidFill>
                <a:latin typeface="FbMasa" panose="02020503050405020304" pitchFamily="18" charset="-79"/>
                <a:ea typeface="Calibri" panose="020F0502020204030204" pitchFamily="34" charset="0"/>
              </a:rPr>
              <a:t>           חיים אגי יו"ר הוועדה      ליאור אריאלי</a:t>
            </a:r>
            <a:endParaRPr lang="he-IL" sz="3600" dirty="0">
              <a:solidFill>
                <a:schemeClr val="bg1"/>
              </a:solidFill>
              <a:latin typeface="FbMasa" panose="02020503050405020304" pitchFamily="18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8541471" y="6017282"/>
            <a:ext cx="3476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FFFF00"/>
                </a:solidFill>
                <a:latin typeface="FbMasa" panose="02020503050405020304" pitchFamily="18" charset="-79"/>
              </a:rPr>
              <a:t>וועדות הארגון</a:t>
            </a:r>
          </a:p>
        </p:txBody>
      </p:sp>
    </p:spTree>
    <p:extLst>
      <p:ext uri="{BB962C8B-B14F-4D97-AF65-F5344CB8AC3E}">
        <p14:creationId xmlns:p14="http://schemas.microsoft.com/office/powerpoint/2010/main" val="88912064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19258</TotalTime>
  <Words>1049</Words>
  <Application>Microsoft Office PowerPoint</Application>
  <PresentationFormat>מסך רחב</PresentationFormat>
  <Paragraphs>254</Paragraphs>
  <Slides>65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David</vt:lpstr>
      <vt:lpstr>FbLiddar</vt:lpstr>
      <vt:lpstr>FbMasa</vt:lpstr>
      <vt:lpstr>Guttman Haim</vt:lpstr>
      <vt:lpstr>Times New Roman</vt:lpstr>
      <vt:lpstr>ערכת נושא Office</vt:lpstr>
      <vt:lpstr>כנס הארגון הישראלי למדריכי טיולים בחו"ל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UserX</dc:creator>
  <cp:lastModifiedBy>User</cp:lastModifiedBy>
  <cp:revision>174</cp:revision>
  <dcterms:created xsi:type="dcterms:W3CDTF">2023-01-24T09:48:36Z</dcterms:created>
  <dcterms:modified xsi:type="dcterms:W3CDTF">2024-03-13T10:01:59Z</dcterms:modified>
</cp:coreProperties>
</file>